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5"/>
  </p:notesMasterIdLst>
  <p:sldIdLst>
    <p:sldId id="273" r:id="rId2"/>
    <p:sldId id="391" r:id="rId3"/>
    <p:sldId id="471" r:id="rId4"/>
    <p:sldId id="339" r:id="rId5"/>
    <p:sldId id="375" r:id="rId6"/>
    <p:sldId id="453" r:id="rId7"/>
    <p:sldId id="379" r:id="rId8"/>
    <p:sldId id="436" r:id="rId9"/>
    <p:sldId id="503" r:id="rId10"/>
    <p:sldId id="504" r:id="rId11"/>
    <p:sldId id="505" r:id="rId12"/>
    <p:sldId id="507" r:id="rId13"/>
    <p:sldId id="498" r:id="rId14"/>
    <p:sldId id="437" r:id="rId15"/>
    <p:sldId id="448" r:id="rId16"/>
    <p:sldId id="449" r:id="rId17"/>
    <p:sldId id="450" r:id="rId18"/>
    <p:sldId id="446" r:id="rId19"/>
    <p:sldId id="447" r:id="rId20"/>
    <p:sldId id="500" r:id="rId21"/>
    <p:sldId id="502" r:id="rId22"/>
    <p:sldId id="501" r:id="rId23"/>
    <p:sldId id="478" r:id="rId24"/>
    <p:sldId id="497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9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3333CC"/>
    <a:srgbClr val="00CC99"/>
    <a:srgbClr val="996600"/>
    <a:srgbClr val="66CC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4" autoAdjust="0"/>
  </p:normalViewPr>
  <p:slideViewPr>
    <p:cSldViewPr>
      <p:cViewPr>
        <p:scale>
          <a:sx n="70" d="100"/>
          <a:sy n="70" d="100"/>
        </p:scale>
        <p:origin x="-197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503AA1-A038-46F2-903D-804B78FA0C2A}" type="datetimeFigureOut">
              <a:rPr lang="pt-BR"/>
              <a:pPr>
                <a:defRPr/>
              </a:pPr>
              <a:t>05/12/2014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D777B5-AD24-4048-8E05-60E323205C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662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68635-A666-43E4-BAC8-870570DD906C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Exemplo: P = 5 mm – mais frequente</a:t>
            </a:r>
          </a:p>
          <a:p>
            <a:r>
              <a:rPr lang="pt-BR" altLang="pt-BR"/>
              <a:t>P = 100 mm – menos frequente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1F6C4-0020-41C2-AB00-8AE2CA0D0BC2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Exemplo: P = 5 mm – mais frequente</a:t>
            </a:r>
          </a:p>
          <a:p>
            <a:r>
              <a:rPr lang="pt-BR" altLang="pt-BR"/>
              <a:t>P = 100 mm – menos frequente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1F6C4-0020-41C2-AB00-8AE2CA0D0BC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Exemplo: P = 5 mm – mais frequente</a:t>
            </a:r>
          </a:p>
          <a:p>
            <a:r>
              <a:rPr lang="pt-BR" altLang="pt-BR"/>
              <a:t>P = 100 mm – menos frequente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</p:grpSp>
      <p:sp>
        <p:nvSpPr>
          <p:cNvPr id="3123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123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6EB9-EA9F-49D5-A65E-793070EAED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475E-2DDE-417B-8204-23678BDC82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B75A-E3E6-49F1-A6D1-B7CE24779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716B-2A1F-4825-8D08-611C891089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3ECF-5D4A-4B3D-B231-73CAD51013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26D5-B42E-44B5-8AA9-17555AA2C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1213" y="2214563"/>
            <a:ext cx="7956550" cy="3881437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11213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B9847333-ECEB-4A98-90FF-FA13EA181E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693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6FA2-4200-498F-8E5E-97546F5BEB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2206-0B00-4084-BCA0-F076830AED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25144-B7F3-4273-A59B-E4605E8D2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3C8B-267B-4C79-9B30-5EEB86CDC6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09EB-A69A-43FA-9C28-E85E81645D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BFD8-E5F3-4E39-A4AF-4EDB1EB05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3058-C428-47CC-B567-391B8D955F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A7CA-3679-4C29-BEA2-F08F90B3C4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113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639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13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639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13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639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13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639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113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13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640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113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13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13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13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</p:grpSp>
      <p:sp>
        <p:nvSpPr>
          <p:cNvPr id="3113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113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113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13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13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138D1CB-438D-4D26-AF25-146DA4198C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4800" dirty="0" smtClean="0"/>
              <a:t>Chuva de Projeto</a:t>
            </a:r>
            <a:br>
              <a:rPr lang="pt-BR" sz="4800" dirty="0" smtClean="0"/>
            </a:br>
            <a:endParaRPr lang="pt-BR" sz="2800" dirty="0" smtClean="0">
              <a:solidFill>
                <a:srgbClr val="FFFF99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Prof. Ariel Ortiz Gomes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611188" y="404664"/>
            <a:ext cx="81372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Período </a:t>
            </a:r>
            <a:r>
              <a:rPr lang="pt-BR" alt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 retorno e risco de falhas</a:t>
            </a:r>
          </a:p>
        </p:txBody>
      </p:sp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54" y="2780928"/>
            <a:ext cx="2374900" cy="108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-1450719" y="1988840"/>
            <a:ext cx="1062058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4" algn="just"/>
            <a:r>
              <a:rPr lang="pt-BR" altLang="pt-BR" sz="2400" b="0" dirty="0"/>
              <a:t>O período de retorno, ou tempo de recorrência, é o inverso da probabilidade excedente: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188" y="4653136"/>
            <a:ext cx="78486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dirty="0" err="1" smtClean="0"/>
              <a:t>Ex</a:t>
            </a:r>
            <a:r>
              <a:rPr lang="pt-BR" altLang="pt-BR" sz="2400" dirty="0" smtClean="0"/>
              <a:t>: A probabilidade de ocorrer em um ano, uma chuva com período de retorno de 100 anos é de 1% (0,01).</a:t>
            </a:r>
          </a:p>
          <a:p>
            <a:pPr algn="just" eaLnBrk="1" hangingPunct="1"/>
            <a:r>
              <a:rPr lang="pt-BR" altLang="pt-BR" sz="2400" b="0" dirty="0" err="1" smtClean="0"/>
              <a:t>Logo,a</a:t>
            </a:r>
            <a:r>
              <a:rPr lang="pt-BR" altLang="pt-BR" sz="2400" b="0" dirty="0" smtClean="0"/>
              <a:t> </a:t>
            </a:r>
            <a:r>
              <a:rPr lang="pt-BR" altLang="pt-BR" sz="2400" b="0" dirty="0" err="1" smtClean="0"/>
              <a:t>propabilidade</a:t>
            </a:r>
            <a:r>
              <a:rPr lang="pt-BR" altLang="pt-BR" sz="2400" b="0" dirty="0" smtClean="0"/>
              <a:t> de não ocorrer é de  1- P = 0,99.</a:t>
            </a:r>
            <a:endParaRPr lang="pt-BR" alt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39379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utoUpdateAnimBg="0"/>
      <p:bldP spid="22324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838200" y="1484784"/>
            <a:ext cx="78486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2400" b="0" dirty="0"/>
              <a:t>O risco de uma obra falhar uma ou mais vezes ao longo de sua vida útil é igual a:</a:t>
            </a:r>
          </a:p>
        </p:txBody>
      </p:sp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30" y="3019019"/>
            <a:ext cx="2667000" cy="1193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900113" y="4652963"/>
            <a:ext cx="64087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b="0" dirty="0"/>
              <a:t>Onde:</a:t>
            </a:r>
            <a:br>
              <a:rPr lang="pt-BR" altLang="pt-BR" sz="2400" b="0" dirty="0"/>
            </a:br>
            <a:r>
              <a:rPr lang="pt-BR" altLang="pt-BR" sz="2400" b="0" dirty="0"/>
              <a:t>T	–	Período de Retorno (em anos);</a:t>
            </a:r>
            <a:br>
              <a:rPr lang="pt-BR" altLang="pt-BR" sz="2400" b="0" dirty="0"/>
            </a:br>
            <a:r>
              <a:rPr lang="pt-BR" altLang="pt-BR" sz="2400" b="0" dirty="0"/>
              <a:t>n 	–	É a vida útil da obra (em anos);</a:t>
            </a:r>
            <a:br>
              <a:rPr lang="pt-BR" altLang="pt-BR" sz="2400" b="0" dirty="0"/>
            </a:br>
            <a:r>
              <a:rPr lang="pt-BR" altLang="pt-BR" sz="2400" b="0" dirty="0"/>
              <a:t>R 	–	É o risco permissível.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1188" y="404664"/>
            <a:ext cx="81372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Período </a:t>
            </a:r>
            <a:r>
              <a:rPr lang="pt-BR" alt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 retorno e risco de falhas</a:t>
            </a:r>
          </a:p>
        </p:txBody>
      </p:sp>
    </p:spTree>
    <p:extLst>
      <p:ext uri="{BB962C8B-B14F-4D97-AF65-F5344CB8AC3E}">
        <p14:creationId xmlns:p14="http://schemas.microsoft.com/office/powerpoint/2010/main" val="10742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/>
      <p:bldP spid="227336" grpId="0"/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838200" y="1484784"/>
            <a:ext cx="78486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b="0" dirty="0" smtClean="0"/>
              <a:t>1. Qual é o risco de ocorrer chuva superior à crítica, nos próximos 5 anos sendo que foi considerado o período de retorno de 2 anos?</a:t>
            </a:r>
            <a:endParaRPr lang="pt-BR" altLang="pt-BR" sz="2400" b="0" dirty="0"/>
          </a:p>
        </p:txBody>
      </p:sp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7672"/>
            <a:ext cx="2667000" cy="1193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1188" y="404664"/>
            <a:ext cx="81372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Período </a:t>
            </a:r>
            <a:r>
              <a:rPr lang="pt-BR" alt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 retorno e risco de falhas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34594" y="2836389"/>
            <a:ext cx="4752206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dirty="0" smtClean="0"/>
              <a:t>n=5; </a:t>
            </a:r>
            <a:r>
              <a:rPr lang="pt-BR" altLang="pt-BR" sz="2400" b="0" dirty="0" smtClean="0"/>
              <a:t>T=2; </a:t>
            </a:r>
            <a:r>
              <a:rPr lang="pt-BR" altLang="pt-BR" sz="2400" dirty="0" smtClean="0"/>
              <a:t>R = 0,97</a:t>
            </a:r>
            <a:endParaRPr lang="pt-BR" altLang="pt-BR" sz="24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164" y="4349277"/>
            <a:ext cx="7848600" cy="7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dirty="0" smtClean="0"/>
              <a:t>2. </a:t>
            </a:r>
            <a:r>
              <a:rPr lang="pt-BR" altLang="pt-BR" sz="2400" b="0" dirty="0" smtClean="0"/>
              <a:t>Qual é o período de retorno para um risco de 50% em 5 anos ?</a:t>
            </a:r>
            <a:endParaRPr lang="pt-BR" altLang="pt-BR" sz="2400" b="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9089" y="5445224"/>
            <a:ext cx="78486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lnSpc>
                <a:spcPct val="85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dirty="0" smtClean="0"/>
              <a:t>3. </a:t>
            </a:r>
            <a:r>
              <a:rPr lang="pt-BR" altLang="pt-BR" sz="2400" b="0" dirty="0" smtClean="0"/>
              <a:t>Qual o risco que a canalização do rio </a:t>
            </a:r>
            <a:r>
              <a:rPr lang="pt-BR" altLang="pt-BR" sz="2400" b="0" dirty="0" err="1" smtClean="0"/>
              <a:t>Anhandui</a:t>
            </a:r>
            <a:r>
              <a:rPr lang="pt-BR" altLang="pt-BR" sz="2400" b="0" dirty="0" smtClean="0"/>
              <a:t>, Campo Grande, falhe um ou mais vezes considerando que o projeto foi efetuado para um período de retorno de 100 anos e a vida útil da obra é de 50 anos. </a:t>
            </a:r>
            <a:endParaRPr lang="pt-BR" alt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3629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/>
      <p:bldP spid="9" grpId="0" autoUpdateAnimBg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" y="188640"/>
            <a:ext cx="9120136" cy="63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37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Equações de curvas i-d-f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403350" y="1270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Exemplos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187450" y="1846263"/>
          <a:ext cx="22066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Equation" r:id="rId3" imgW="1002960" imgH="457200" progId="Equation.3">
                  <p:embed/>
                </p:oleObj>
              </mc:Choice>
              <mc:Fallback>
                <p:oleObj name="Equation" r:id="rId3" imgW="100296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6263"/>
                        <a:ext cx="2206625" cy="1006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1201738" y="2997200"/>
          <a:ext cx="21780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Equation" r:id="rId5" imgW="990360" imgH="457200" progId="Equation.3">
                  <p:embed/>
                </p:oleObj>
              </mc:Choice>
              <mc:Fallback>
                <p:oleObj name="Equation" r:id="rId5" imgW="99036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997200"/>
                        <a:ext cx="2178050" cy="1006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43013" y="4222750"/>
          <a:ext cx="2065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Equation" r:id="rId7" imgW="939600" imgH="457200" progId="Equation.3">
                  <p:embed/>
                </p:oleObj>
              </mc:Choice>
              <mc:Fallback>
                <p:oleObj name="Equation" r:id="rId7" imgW="9396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222750"/>
                        <a:ext cx="2065337" cy="1006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492500" y="22066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São Paulo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492500" y="32861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Belo Horizonte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3419475" y="443865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Rio de Janeiro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611188" y="5734050"/>
            <a:ext cx="7273925" cy="457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Banco de dados: Programa Plúvio (UFV)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85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Curvas </a:t>
            </a:r>
            <a:r>
              <a:rPr lang="pt-B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idf</a:t>
            </a: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Exemplo</a:t>
            </a:r>
          </a:p>
        </p:txBody>
      </p:sp>
      <p:sp>
        <p:nvSpPr>
          <p:cNvPr id="7178" name="CaixaDeTexto 2"/>
          <p:cNvSpPr txBox="1">
            <a:spLocks noChangeArrowheads="1"/>
          </p:cNvSpPr>
          <p:nvPr/>
        </p:nvSpPr>
        <p:spPr bwMode="auto">
          <a:xfrm>
            <a:off x="323850" y="1281113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Determine a precipitação máxima em Itajubá para o tempo de retorno de 20 anos e durações de 10min, 30min e 60min</a:t>
            </a:r>
            <a:endParaRPr lang="en-US" sz="2000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39775" y="2133600"/>
          <a:ext cx="18161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Equation" r:id="rId3" imgW="952200" imgH="457200" progId="Equation.3">
                  <p:embed/>
                </p:oleObj>
              </mc:Choice>
              <mc:Fallback>
                <p:oleObj name="Equation" r:id="rId3" imgW="952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133600"/>
                        <a:ext cx="1816100" cy="871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CaixaDeTexto 4"/>
          <p:cNvSpPr txBox="1">
            <a:spLocks noChangeArrowheads="1"/>
          </p:cNvSpPr>
          <p:nvPr/>
        </p:nvSpPr>
        <p:spPr bwMode="auto">
          <a:xfrm>
            <a:off x="3132138" y="2349500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(PLÚVIO)</a:t>
            </a:r>
            <a:endParaRPr lang="en-US" sz="2000" b="1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55650" y="3573463"/>
          <a:ext cx="33988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Equation" r:id="rId5" imgW="1904760" imgH="469800" progId="Equation.3">
                  <p:embed/>
                </p:oleObj>
              </mc:Choice>
              <mc:Fallback>
                <p:oleObj name="Equation" r:id="rId5" imgW="19047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463"/>
                        <a:ext cx="3398838" cy="838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CaixaDeTexto 6"/>
          <p:cNvSpPr txBox="1">
            <a:spLocks noChangeArrowheads="1"/>
          </p:cNvSpPr>
          <p:nvPr/>
        </p:nvSpPr>
        <p:spPr bwMode="auto">
          <a:xfrm>
            <a:off x="684213" y="31416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P/ 10min</a:t>
            </a:r>
            <a:endParaRPr lang="en-US" sz="2000" b="1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926013" y="3810000"/>
          <a:ext cx="31257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" name="Equation" r:id="rId7" imgW="1752480" imgH="203040" progId="Equation.3">
                  <p:embed/>
                </p:oleObj>
              </mc:Choice>
              <mc:Fallback>
                <p:oleObj name="Equation" r:id="rId7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810000"/>
                        <a:ext cx="3125787" cy="363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CaixaDeTexto 8"/>
          <p:cNvSpPr txBox="1">
            <a:spLocks noChangeArrowheads="1"/>
          </p:cNvSpPr>
          <p:nvPr/>
        </p:nvSpPr>
        <p:spPr bwMode="auto">
          <a:xfrm>
            <a:off x="684213" y="4508500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P/ 30min</a:t>
            </a:r>
            <a:endParaRPr lang="en-US" sz="2000" b="1"/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827088" y="4941888"/>
          <a:ext cx="15859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Equation" r:id="rId9" imgW="888840" imgH="203040" progId="Equation.3">
                  <p:embed/>
                </p:oleObj>
              </mc:Choice>
              <mc:Fallback>
                <p:oleObj name="Equation" r:id="rId9" imgW="8888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1888"/>
                        <a:ext cx="1585912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968875" y="4941888"/>
          <a:ext cx="2989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Equation" r:id="rId11" imgW="1676160" imgH="203040" progId="Equation.3">
                  <p:embed/>
                </p:oleObj>
              </mc:Choice>
              <mc:Fallback>
                <p:oleObj name="Equation" r:id="rId11" imgW="16761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941888"/>
                        <a:ext cx="2989263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CaixaDeTexto 11"/>
          <p:cNvSpPr txBox="1">
            <a:spLocks noChangeArrowheads="1"/>
          </p:cNvSpPr>
          <p:nvPr/>
        </p:nvSpPr>
        <p:spPr bwMode="auto">
          <a:xfrm>
            <a:off x="701675" y="5588000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P/ 60min</a:t>
            </a:r>
            <a:endParaRPr lang="en-US" sz="2000" b="1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846138" y="6021388"/>
          <a:ext cx="15859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" name="Equation" r:id="rId13" imgW="888840" imgH="203040" progId="Equation.3">
                  <p:embed/>
                </p:oleObj>
              </mc:Choice>
              <mc:Fallback>
                <p:oleObj name="Equation" r:id="rId13" imgW="8888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6021388"/>
                        <a:ext cx="1585912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978400" y="6021388"/>
          <a:ext cx="3009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9" name="Equation" r:id="rId15" imgW="1688760" imgH="203040" progId="Equation.3">
                  <p:embed/>
                </p:oleObj>
              </mc:Choice>
              <mc:Fallback>
                <p:oleObj name="Equation" r:id="rId15" imgW="1688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6021388"/>
                        <a:ext cx="3009900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85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Curvas </a:t>
            </a:r>
            <a:r>
              <a:rPr lang="pt-B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idf</a:t>
            </a: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Exemplo</a:t>
            </a:r>
          </a:p>
        </p:txBody>
      </p:sp>
      <p:sp>
        <p:nvSpPr>
          <p:cNvPr id="8201" name="CaixaDeTexto 2"/>
          <p:cNvSpPr txBox="1">
            <a:spLocks noChangeArrowheads="1"/>
          </p:cNvSpPr>
          <p:nvPr/>
        </p:nvSpPr>
        <p:spPr bwMode="auto">
          <a:xfrm>
            <a:off x="323850" y="1281113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Determine a precipitação máxima em Itajubá para a duração de 30min e tempos de retorno de 2, 10 e 50 anos</a:t>
            </a:r>
            <a:endParaRPr lang="en-US" sz="200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800100" y="2636838"/>
          <a:ext cx="3308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3" imgW="1854000" imgH="469800" progId="Equation.3">
                  <p:embed/>
                </p:oleObj>
              </mc:Choice>
              <mc:Fallback>
                <p:oleObj name="Equation" r:id="rId3" imgW="185400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636838"/>
                        <a:ext cx="3308350" cy="839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CaixaDeTexto 6"/>
          <p:cNvSpPr txBox="1">
            <a:spLocks noChangeArrowheads="1"/>
          </p:cNvSpPr>
          <p:nvPr/>
        </p:nvSpPr>
        <p:spPr bwMode="auto">
          <a:xfrm>
            <a:off x="684213" y="20605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P/ 2 anos</a:t>
            </a:r>
            <a:endParaRPr lang="en-US" sz="2000" b="1"/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4983163" y="2924175"/>
          <a:ext cx="30114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Equation" r:id="rId5" imgW="1688760" imgH="203040" progId="Equation.3">
                  <p:embed/>
                </p:oleObj>
              </mc:Choice>
              <mc:Fallback>
                <p:oleObj name="Equation" r:id="rId5" imgW="16887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2924175"/>
                        <a:ext cx="3011487" cy="363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CaixaDeTexto 8"/>
          <p:cNvSpPr txBox="1">
            <a:spLocks noChangeArrowheads="1"/>
          </p:cNvSpPr>
          <p:nvPr/>
        </p:nvSpPr>
        <p:spPr bwMode="auto">
          <a:xfrm>
            <a:off x="684213" y="37893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P/ 10 anos</a:t>
            </a:r>
            <a:endParaRPr lang="en-US" sz="2000" b="1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827088" y="4437063"/>
          <a:ext cx="15859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7" imgW="888840" imgH="203040" progId="Equation.3">
                  <p:embed/>
                </p:oleObj>
              </mc:Choice>
              <mc:Fallback>
                <p:oleObj name="Equation" r:id="rId7" imgW="888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1585912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4957763" y="4508500"/>
          <a:ext cx="30114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9" imgW="1688760" imgH="203040" progId="Equation.3">
                  <p:embed/>
                </p:oleObj>
              </mc:Choice>
              <mc:Fallback>
                <p:oleObj name="Equation" r:id="rId9" imgW="1688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4508500"/>
                        <a:ext cx="3011487" cy="363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CaixaDeTexto 11"/>
          <p:cNvSpPr txBox="1">
            <a:spLocks noChangeArrowheads="1"/>
          </p:cNvSpPr>
          <p:nvPr/>
        </p:nvSpPr>
        <p:spPr bwMode="auto">
          <a:xfrm>
            <a:off x="701675" y="5116513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P/ 50 anos</a:t>
            </a:r>
            <a:endParaRPr lang="en-US" sz="2000" b="1"/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846138" y="5732463"/>
          <a:ext cx="15859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" name="Equation" r:id="rId11" imgW="888840" imgH="203040" progId="Equation.3">
                  <p:embed/>
                </p:oleObj>
              </mc:Choice>
              <mc:Fallback>
                <p:oleObj name="Equation" r:id="rId11" imgW="8888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5732463"/>
                        <a:ext cx="1585912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8"/>
          <p:cNvGraphicFramePr>
            <a:graphicFrameLocks noChangeAspect="1"/>
          </p:cNvGraphicFramePr>
          <p:nvPr/>
        </p:nvGraphicFramePr>
        <p:xfrm>
          <a:off x="4978400" y="5732463"/>
          <a:ext cx="3009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" name="Equation" r:id="rId13" imgW="1688760" imgH="203040" progId="Equation.3">
                  <p:embed/>
                </p:oleObj>
              </mc:Choice>
              <mc:Fallback>
                <p:oleObj name="Equation" r:id="rId13" imgW="1688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732463"/>
                        <a:ext cx="3009900" cy="363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85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Curvas </a:t>
            </a:r>
            <a:r>
              <a:rPr lang="pt-B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idf</a:t>
            </a: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Exemplo</a:t>
            </a:r>
          </a:p>
        </p:txBody>
      </p:sp>
      <p:sp>
        <p:nvSpPr>
          <p:cNvPr id="9224" name="CaixaDeTexto 2"/>
          <p:cNvSpPr txBox="1">
            <a:spLocks noChangeArrowheads="1"/>
          </p:cNvSpPr>
          <p:nvPr/>
        </p:nvSpPr>
        <p:spPr bwMode="auto">
          <a:xfrm>
            <a:off x="323850" y="1281113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Qual o tempo de retorno de uma precipitação ocorrida em Itajubá, com 50mm e duração de 30min?</a:t>
            </a:r>
            <a:endParaRPr lang="en-US" sz="20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47813" y="3357563"/>
          <a:ext cx="36242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57563"/>
                        <a:ext cx="3624262" cy="8175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487488" y="2239963"/>
          <a:ext cx="1403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" name="Equation" r:id="rId5" imgW="787320" imgH="406080" progId="Equation.3">
                  <p:embed/>
                </p:oleObj>
              </mc:Choice>
              <mc:Fallback>
                <p:oleObj name="Equation" r:id="rId5" imgW="78732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239963"/>
                        <a:ext cx="1403350" cy="727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3570288" y="2273300"/>
          <a:ext cx="27193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Equation" r:id="rId7" imgW="1523880" imgH="393480" progId="Equation.3">
                  <p:embed/>
                </p:oleObj>
              </mc:Choice>
              <mc:Fallback>
                <p:oleObj name="Equation" r:id="rId7" imgW="15238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2273300"/>
                        <a:ext cx="2719387" cy="703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1547813" y="4508500"/>
          <a:ext cx="1992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" name="Equation" r:id="rId9" imgW="1117440" imgH="228600" progId="Equation.3">
                  <p:embed/>
                </p:oleObj>
              </mc:Choice>
              <mc:Fallback>
                <p:oleObj name="Equation" r:id="rId9" imgW="11174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08500"/>
                        <a:ext cx="1992312" cy="409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1541463" y="5233988"/>
          <a:ext cx="31019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Equation" r:id="rId11" imgW="1739880" imgH="520560" progId="Equation.3">
                  <p:embed/>
                </p:oleObj>
              </mc:Choice>
              <mc:Fallback>
                <p:oleObj name="Equation" r:id="rId11" imgW="173988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5233988"/>
                        <a:ext cx="3101975" cy="9318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Chuva de Projeto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684213" y="4267200"/>
            <a:ext cx="532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FF00"/>
                </a:solidFill>
              </a:rPr>
              <a:t>Hietograma de projeto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8137525" cy="2225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No dimensionamento de uma estrutura hidráulica, estima-se uma chuva com duração </a:t>
            </a:r>
            <a:r>
              <a:rPr lang="pt-BR" sz="2000" i="1">
                <a:solidFill>
                  <a:srgbClr val="FFFF00"/>
                </a:solidFill>
              </a:rPr>
              <a:t>t</a:t>
            </a:r>
            <a:r>
              <a:rPr lang="pt-BR" sz="2000"/>
              <a:t> e tempo de retorno </a:t>
            </a:r>
            <a:r>
              <a:rPr lang="pt-BR" sz="2000" i="1">
                <a:solidFill>
                  <a:srgbClr val="FFFF00"/>
                </a:solidFill>
              </a:rPr>
              <a:t>Tr</a:t>
            </a:r>
            <a:r>
              <a:rPr lang="pt-BR" sz="2000"/>
              <a:t>, que fornece a altura pluviométrica máxima para essa duração (através de uma curva idf)</a:t>
            </a:r>
          </a:p>
          <a:p>
            <a:pPr>
              <a:spcBef>
                <a:spcPct val="50000"/>
              </a:spcBef>
            </a:pPr>
            <a:r>
              <a:rPr lang="pt-BR" sz="2000"/>
              <a:t>Essa precipitação terá intensidade constante durante toda a duração </a:t>
            </a:r>
            <a:r>
              <a:rPr lang="pt-BR" sz="2000" i="1">
                <a:solidFill>
                  <a:srgbClr val="FFFF00"/>
                </a:solidFill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pt-BR" sz="2000"/>
              <a:t>Entretanto, isso é razoável de ser assumido para áreas muito pequenas </a:t>
            </a:r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755650" y="4822825"/>
            <a:ext cx="8137525" cy="11874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</a:rPr>
              <a:t>Para áreas maiores, a duração da chuva de projeto é relativamente longa, necessitando que se defina um hietograma de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/>
      <p:bldP spid="3850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684213" y="115888"/>
            <a:ext cx="5327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 err="1">
                <a:solidFill>
                  <a:srgbClr val="FFFF00"/>
                </a:solidFill>
              </a:rPr>
              <a:t>Hietograma</a:t>
            </a:r>
            <a:r>
              <a:rPr lang="pt-BR" sz="2800" b="1" dirty="0">
                <a:solidFill>
                  <a:srgbClr val="FFFF00"/>
                </a:solidFill>
              </a:rPr>
              <a:t> de projeto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755650" y="801688"/>
            <a:ext cx="8137525" cy="11874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FF3300"/>
                </a:solidFill>
              </a:rPr>
              <a:t>É uma sequência de precipitações capaz de provocar a cheia de projeto, ou seja, a maior enchente para qual a obra deve estar projetada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611188" y="2060575"/>
            <a:ext cx="7920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Método do Bureau </a:t>
            </a:r>
            <a:r>
              <a:rPr lang="pt-BR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Reclamation</a:t>
            </a: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ou dos blocos alternados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827088" y="29956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1. Define-se a duração total da chuva, normalmente relacionada com o tempo de concentração da bacia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827088" y="363696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2. Define-se o tempo de retorno a ser utilizado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827088" y="399732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3. Divide-se a duração total em ao menos 6 valores de duração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827088" y="43576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4. Na curva idf, determine a intensidade de chuva para cada duração</a:t>
            </a:r>
          </a:p>
        </p:txBody>
      </p:sp>
      <p:sp>
        <p:nvSpPr>
          <p:cNvPr id="386059" name="Text Box 11"/>
          <p:cNvSpPr txBox="1">
            <a:spLocks noChangeArrowheads="1"/>
          </p:cNvSpPr>
          <p:nvPr/>
        </p:nvSpPr>
        <p:spPr bwMode="auto">
          <a:xfrm>
            <a:off x="827088" y="472440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5. Multiplica-se cada valor de intensidade pela respectiva duração</a:t>
            </a:r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827088" y="50784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6. A diferença entre altura de lâminas sucessivas resulta no incremento de chuva em cada intervalo</a:t>
            </a: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827088" y="5711825"/>
            <a:ext cx="8243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7. Rearranjam-se os valores colocando o maior valor no centro do hietograma e os demais alternadamente ao seu lado, em ordem decrescente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5" grpId="0"/>
      <p:bldP spid="386056" grpId="0"/>
      <p:bldP spid="386057" grpId="0"/>
      <p:bldP spid="386058" grpId="0"/>
      <p:bldP spid="386059" grpId="0"/>
      <p:bldP spid="386060" grpId="0"/>
      <p:bldP spid="386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Precipitações intensas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Precipitação intensa é entendida como a ocorrência extrema, com duração, distribuição espacial e temporal crítica para uma área ou bacia hidrográfica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As durações podem variar de alguns minutos até algumas dezenas de horas (24 horas, por exemplo)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" y="260648"/>
            <a:ext cx="903349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4667"/>
            <a:ext cx="817737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818" y="963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/>
          </a:p>
          <a:p>
            <a:r>
              <a:rPr lang="pt-BR" sz="2400" b="1" dirty="0" smtClean="0"/>
              <a:t>Coluna </a:t>
            </a:r>
            <a:r>
              <a:rPr lang="pt-BR" sz="2400" b="1" dirty="0"/>
              <a:t>1 </a:t>
            </a:r>
            <a:r>
              <a:rPr lang="pt-BR" sz="2400" dirty="0"/>
              <a:t>- Tempo sequencial </a:t>
            </a:r>
            <a:r>
              <a:rPr lang="pt-BR" sz="2400" dirty="0" smtClean="0"/>
              <a:t>começando </a:t>
            </a:r>
            <a:r>
              <a:rPr lang="pt-BR" sz="2400" dirty="0"/>
              <a:t>em 5 e com intervalos de 5min ate completar a </a:t>
            </a:r>
            <a:r>
              <a:rPr lang="pt-BR" sz="2400" dirty="0" smtClean="0"/>
              <a:t>duração </a:t>
            </a:r>
            <a:r>
              <a:rPr lang="pt-BR" sz="2400" dirty="0"/>
              <a:t>total </a:t>
            </a:r>
            <a:r>
              <a:rPr lang="pt-BR" sz="2400" dirty="0" smtClean="0"/>
              <a:t>da chuva </a:t>
            </a:r>
            <a:r>
              <a:rPr lang="pt-BR" sz="2400" dirty="0"/>
              <a:t>de 40min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Coluna </a:t>
            </a:r>
            <a:r>
              <a:rPr lang="pt-BR" sz="2400" b="1" dirty="0"/>
              <a:t>2 – </a:t>
            </a:r>
            <a:r>
              <a:rPr lang="pt-BR" sz="2400" dirty="0"/>
              <a:t>Intensidade da chuva calculada com o tempo em minutos da coluna </a:t>
            </a:r>
            <a:r>
              <a:rPr lang="pt-BR" sz="2400" dirty="0" smtClean="0"/>
              <a:t>1</a:t>
            </a:r>
          </a:p>
          <a:p>
            <a:endParaRPr lang="pt-BR" sz="2400" dirty="0"/>
          </a:p>
          <a:p>
            <a:r>
              <a:rPr lang="pt-BR" sz="2400" b="1" dirty="0"/>
              <a:t>Coluna 3 </a:t>
            </a:r>
            <a:r>
              <a:rPr lang="pt-BR" sz="2400" dirty="0"/>
              <a:t>– E a coluna 1 x coluna 2 / </a:t>
            </a:r>
            <a:r>
              <a:rPr lang="pt-BR" sz="2400" dirty="0" smtClean="0"/>
              <a:t>60</a:t>
            </a:r>
          </a:p>
          <a:p>
            <a:endParaRPr lang="pt-BR" sz="2400" dirty="0"/>
          </a:p>
          <a:p>
            <a:r>
              <a:rPr lang="pt-BR" sz="2400" b="1" dirty="0"/>
              <a:t>Coluna 4 </a:t>
            </a:r>
            <a:r>
              <a:rPr lang="pt-BR" sz="2400" dirty="0"/>
              <a:t>– </a:t>
            </a:r>
            <a:r>
              <a:rPr lang="pt-BR" sz="2400" dirty="0" smtClean="0"/>
              <a:t>Diferenças </a:t>
            </a:r>
            <a:r>
              <a:rPr lang="pt-BR" sz="2400" dirty="0"/>
              <a:t>na coluna </a:t>
            </a:r>
            <a:r>
              <a:rPr lang="pt-BR" sz="2400" dirty="0" smtClean="0"/>
              <a:t>3</a:t>
            </a:r>
          </a:p>
          <a:p>
            <a:endParaRPr lang="pt-BR" sz="2400" dirty="0"/>
          </a:p>
          <a:p>
            <a:r>
              <a:rPr lang="pt-BR" sz="2400" b="1" dirty="0"/>
              <a:t>Coluna 5 </a:t>
            </a:r>
            <a:r>
              <a:rPr lang="pt-BR" sz="2400" dirty="0"/>
              <a:t>– Ordem decrescente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Coluna 6 </a:t>
            </a:r>
            <a:r>
              <a:rPr lang="pt-BR" sz="2400" dirty="0"/>
              <a:t>– </a:t>
            </a:r>
            <a:r>
              <a:rPr lang="pt-BR" sz="2400" dirty="0" err="1"/>
              <a:t>Hietograma</a:t>
            </a:r>
            <a:r>
              <a:rPr lang="pt-BR" sz="2400" dirty="0"/>
              <a:t>, observando que a maior </a:t>
            </a:r>
            <a:r>
              <a:rPr lang="pt-BR" sz="2400" dirty="0" smtClean="0"/>
              <a:t>precipitação </a:t>
            </a:r>
            <a:r>
              <a:rPr lang="pt-BR" sz="2400" dirty="0"/>
              <a:t>13,55 foi colocada aos 20min, que e </a:t>
            </a:r>
            <a:r>
              <a:rPr lang="pt-BR" sz="2400" dirty="0" smtClean="0"/>
              <a:t>a  1/2 duração </a:t>
            </a:r>
            <a:r>
              <a:rPr lang="pt-BR" sz="2400" dirty="0"/>
              <a:t>da chuva.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8327" y="4403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Explicações da Tabela </a:t>
            </a:r>
          </a:p>
        </p:txBody>
      </p:sp>
    </p:spTree>
    <p:extLst>
      <p:ext uri="{BB962C8B-B14F-4D97-AF65-F5344CB8AC3E}">
        <p14:creationId xmlns:p14="http://schemas.microsoft.com/office/powerpoint/2010/main" val="11025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52525"/>
            <a:ext cx="69723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4213" y="115888"/>
            <a:ext cx="5327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err="1">
                <a:solidFill>
                  <a:srgbClr val="FFFF00"/>
                </a:solidFill>
              </a:rPr>
              <a:t>Hietograma</a:t>
            </a:r>
            <a:r>
              <a:rPr lang="pt-BR" sz="3200" b="1" dirty="0">
                <a:solidFill>
                  <a:srgbClr val="FFFF00"/>
                </a:solidFill>
              </a:rPr>
              <a:t> de projeto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288" y="908720"/>
            <a:ext cx="8497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Utilizando </a:t>
            </a:r>
            <a:r>
              <a:rPr lang="pt-BR" sz="2400" dirty="0" smtClean="0"/>
              <a:t>o método dos blocos alternados, determine um </a:t>
            </a:r>
            <a:r>
              <a:rPr lang="pt-BR" sz="2400" dirty="0" err="1" smtClean="0"/>
              <a:t>hietograma</a:t>
            </a:r>
            <a:r>
              <a:rPr lang="pt-BR" sz="2400" dirty="0" smtClean="0"/>
              <a:t> de projeto com tempo de retorno de 10 anos, para uma bacia com tempo de concentração de 1 hora, em Campo Grande.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376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85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Precipitação média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299695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Média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Artimética</a:t>
            </a:r>
            <a:endParaRPr lang="pt-BR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Polígonos de Thiessen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Isoietas</a:t>
            </a:r>
          </a:p>
          <a:p>
            <a:pPr algn="ctr">
              <a:defRPr/>
            </a:pPr>
            <a:endParaRPr lang="pt-BR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8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4" descr="1POSTODEN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79613"/>
            <a:ext cx="61023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875" y="1428750"/>
            <a:ext cx="87868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600" kern="0" dirty="0">
                <a:latin typeface="Trebuchet MS" pitchFamily="34" charset="0"/>
              </a:rPr>
              <a:t> Precipitação =  variável com grande heterogeneidade espacial</a:t>
            </a:r>
          </a:p>
        </p:txBody>
      </p:sp>
      <p:sp>
        <p:nvSpPr>
          <p:cNvPr id="200708" name="Oval 6"/>
          <p:cNvSpPr>
            <a:spLocks noChangeArrowheads="1"/>
          </p:cNvSpPr>
          <p:nvPr/>
        </p:nvSpPr>
        <p:spPr bwMode="auto">
          <a:xfrm>
            <a:off x="3033713" y="4243388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00709" name="Oval 7"/>
          <p:cNvSpPr>
            <a:spLocks noChangeArrowheads="1"/>
          </p:cNvSpPr>
          <p:nvPr/>
        </p:nvSpPr>
        <p:spPr bwMode="auto">
          <a:xfrm>
            <a:off x="3938588" y="27051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00710" name="Oval 9"/>
          <p:cNvSpPr>
            <a:spLocks noChangeArrowheads="1"/>
          </p:cNvSpPr>
          <p:nvPr/>
        </p:nvSpPr>
        <p:spPr bwMode="auto">
          <a:xfrm rot="10800000">
            <a:off x="5676900" y="3506788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00712" name="CaixaDeTexto 12"/>
          <p:cNvSpPr txBox="1">
            <a:spLocks noChangeArrowheads="1"/>
          </p:cNvSpPr>
          <p:nvPr/>
        </p:nvSpPr>
        <p:spPr bwMode="auto">
          <a:xfrm>
            <a:off x="1006475" y="368300"/>
            <a:ext cx="700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Precipitação média numa bacia</a:t>
            </a:r>
          </a:p>
        </p:txBody>
      </p:sp>
    </p:spTree>
    <p:extLst>
      <p:ext uri="{BB962C8B-B14F-4D97-AF65-F5344CB8AC3E}">
        <p14:creationId xmlns:p14="http://schemas.microsoft.com/office/powerpoint/2010/main" val="313706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upo 52"/>
          <p:cNvGrpSpPr>
            <a:grpSpLocks/>
          </p:cNvGrpSpPr>
          <p:nvPr/>
        </p:nvGrpSpPr>
        <p:grpSpPr bwMode="auto">
          <a:xfrm>
            <a:off x="3214688" y="2000250"/>
            <a:ext cx="5786437" cy="4429125"/>
            <a:chOff x="2643174" y="2071678"/>
            <a:chExt cx="5786478" cy="4429156"/>
          </a:xfrm>
        </p:grpSpPr>
        <p:sp>
          <p:nvSpPr>
            <p:cNvPr id="202761" name="Retângulo 53"/>
            <p:cNvSpPr>
              <a:spLocks noChangeArrowheads="1"/>
            </p:cNvSpPr>
            <p:nvPr/>
          </p:nvSpPr>
          <p:spPr bwMode="auto">
            <a:xfrm>
              <a:off x="2643174" y="2071678"/>
              <a:ext cx="5786478" cy="44291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grpSp>
          <p:nvGrpSpPr>
            <p:cNvPr id="202762" name="Grupo 32"/>
            <p:cNvGrpSpPr>
              <a:grpSpLocks/>
            </p:cNvGrpSpPr>
            <p:nvPr/>
          </p:nvGrpSpPr>
          <p:grpSpPr bwMode="auto">
            <a:xfrm>
              <a:off x="2786050" y="2205038"/>
              <a:ext cx="5622672" cy="4176712"/>
              <a:chOff x="2916238" y="2205038"/>
              <a:chExt cx="5622672" cy="4176712"/>
            </a:xfrm>
          </p:grpSpPr>
          <p:grpSp>
            <p:nvGrpSpPr>
              <p:cNvPr id="202763" name="Grupo 22"/>
              <p:cNvGrpSpPr>
                <a:grpSpLocks/>
              </p:cNvGrpSpPr>
              <p:nvPr/>
            </p:nvGrpSpPr>
            <p:grpSpPr bwMode="auto">
              <a:xfrm>
                <a:off x="2916238" y="2205038"/>
                <a:ext cx="5111750" cy="4176712"/>
                <a:chOff x="2916238" y="2205038"/>
                <a:chExt cx="5111750" cy="4176712"/>
              </a:xfrm>
            </p:grpSpPr>
            <p:sp>
              <p:nvSpPr>
                <p:cNvPr id="202785" name="Freeform 13"/>
                <p:cNvSpPr>
                  <a:spLocks/>
                </p:cNvSpPr>
                <p:nvPr/>
              </p:nvSpPr>
              <p:spPr bwMode="auto">
                <a:xfrm>
                  <a:off x="2916238" y="2205038"/>
                  <a:ext cx="5111750" cy="4176712"/>
                </a:xfrm>
                <a:custGeom>
                  <a:avLst/>
                  <a:gdLst>
                    <a:gd name="T0" fmla="*/ 2147483646 w 3220"/>
                    <a:gd name="T1" fmla="*/ 2147483646 h 2631"/>
                    <a:gd name="T2" fmla="*/ 2147483646 w 3220"/>
                    <a:gd name="T3" fmla="*/ 2147483646 h 2631"/>
                    <a:gd name="T4" fmla="*/ 2147483646 w 3220"/>
                    <a:gd name="T5" fmla="*/ 2147483646 h 2631"/>
                    <a:gd name="T6" fmla="*/ 2147483646 w 3220"/>
                    <a:gd name="T7" fmla="*/ 2147483646 h 2631"/>
                    <a:gd name="T8" fmla="*/ 2147483646 w 3220"/>
                    <a:gd name="T9" fmla="*/ 2147483646 h 2631"/>
                    <a:gd name="T10" fmla="*/ 2147483646 w 3220"/>
                    <a:gd name="T11" fmla="*/ 2147483646 h 2631"/>
                    <a:gd name="T12" fmla="*/ 2147483646 w 3220"/>
                    <a:gd name="T13" fmla="*/ 2147483646 h 2631"/>
                    <a:gd name="T14" fmla="*/ 2147483646 w 3220"/>
                    <a:gd name="T15" fmla="*/ 2147483646 h 2631"/>
                    <a:gd name="T16" fmla="*/ 2147483646 w 3220"/>
                    <a:gd name="T17" fmla="*/ 2147483646 h 2631"/>
                    <a:gd name="T18" fmla="*/ 2147483646 w 3220"/>
                    <a:gd name="T19" fmla="*/ 2147483646 h 2631"/>
                    <a:gd name="T20" fmla="*/ 2147483646 w 3220"/>
                    <a:gd name="T21" fmla="*/ 2147483646 h 2631"/>
                    <a:gd name="T22" fmla="*/ 2147483646 w 3220"/>
                    <a:gd name="T23" fmla="*/ 2147483646 h 2631"/>
                    <a:gd name="T24" fmla="*/ 2147483646 w 3220"/>
                    <a:gd name="T25" fmla="*/ 2147483646 h 2631"/>
                    <a:gd name="T26" fmla="*/ 2147483646 w 3220"/>
                    <a:gd name="T27" fmla="*/ 2147483646 h 2631"/>
                    <a:gd name="T28" fmla="*/ 2147483646 w 3220"/>
                    <a:gd name="T29" fmla="*/ 2147483646 h 2631"/>
                    <a:gd name="T30" fmla="*/ 2147483646 w 3220"/>
                    <a:gd name="T31" fmla="*/ 2147483646 h 2631"/>
                    <a:gd name="T32" fmla="*/ 2147483646 w 3220"/>
                    <a:gd name="T33" fmla="*/ 0 h 2631"/>
                    <a:gd name="T34" fmla="*/ 2147483646 w 3220"/>
                    <a:gd name="T35" fmla="*/ 2147483646 h 2631"/>
                    <a:gd name="T36" fmla="*/ 2147483646 w 3220"/>
                    <a:gd name="T37" fmla="*/ 2147483646 h 2631"/>
                    <a:gd name="T38" fmla="*/ 2147483646 w 3220"/>
                    <a:gd name="T39" fmla="*/ 2147483646 h 2631"/>
                    <a:gd name="T40" fmla="*/ 2147483646 w 3220"/>
                    <a:gd name="T41" fmla="*/ 2147483646 h 2631"/>
                    <a:gd name="T42" fmla="*/ 2147483646 w 3220"/>
                    <a:gd name="T43" fmla="*/ 2147483646 h 2631"/>
                    <a:gd name="T44" fmla="*/ 2147483646 w 3220"/>
                    <a:gd name="T45" fmla="*/ 2147483646 h 2631"/>
                    <a:gd name="T46" fmla="*/ 2147483646 w 3220"/>
                    <a:gd name="T47" fmla="*/ 2147483646 h 2631"/>
                    <a:gd name="T48" fmla="*/ 2147483646 w 3220"/>
                    <a:gd name="T49" fmla="*/ 2147483646 h 2631"/>
                    <a:gd name="T50" fmla="*/ 2147483646 w 3220"/>
                    <a:gd name="T51" fmla="*/ 2147483646 h 2631"/>
                    <a:gd name="T52" fmla="*/ 2147483646 w 3220"/>
                    <a:gd name="T53" fmla="*/ 2147483646 h 2631"/>
                    <a:gd name="T54" fmla="*/ 2147483646 w 3220"/>
                    <a:gd name="T55" fmla="*/ 2147483646 h 2631"/>
                    <a:gd name="T56" fmla="*/ 2147483646 w 3220"/>
                    <a:gd name="T57" fmla="*/ 2147483646 h 2631"/>
                    <a:gd name="T58" fmla="*/ 2147483646 w 3220"/>
                    <a:gd name="T59" fmla="*/ 2147483646 h 2631"/>
                    <a:gd name="T60" fmla="*/ 2147483646 w 3220"/>
                    <a:gd name="T61" fmla="*/ 2147483646 h 2631"/>
                    <a:gd name="T62" fmla="*/ 2147483646 w 3220"/>
                    <a:gd name="T63" fmla="*/ 2147483646 h 26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20"/>
                    <a:gd name="T97" fmla="*/ 0 h 2631"/>
                    <a:gd name="T98" fmla="*/ 3220 w 3220"/>
                    <a:gd name="T99" fmla="*/ 2631 h 26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20" h="2631">
                      <a:moveTo>
                        <a:pt x="1633" y="2585"/>
                      </a:moveTo>
                      <a:lnTo>
                        <a:pt x="1542" y="2495"/>
                      </a:lnTo>
                      <a:lnTo>
                        <a:pt x="1406" y="2495"/>
                      </a:lnTo>
                      <a:lnTo>
                        <a:pt x="1270" y="2223"/>
                      </a:lnTo>
                      <a:lnTo>
                        <a:pt x="1134" y="2359"/>
                      </a:lnTo>
                      <a:lnTo>
                        <a:pt x="725" y="2177"/>
                      </a:lnTo>
                      <a:lnTo>
                        <a:pt x="680" y="1996"/>
                      </a:lnTo>
                      <a:lnTo>
                        <a:pt x="544" y="1950"/>
                      </a:lnTo>
                      <a:lnTo>
                        <a:pt x="544" y="1814"/>
                      </a:lnTo>
                      <a:lnTo>
                        <a:pt x="453" y="1724"/>
                      </a:lnTo>
                      <a:lnTo>
                        <a:pt x="363" y="1724"/>
                      </a:lnTo>
                      <a:lnTo>
                        <a:pt x="317" y="1633"/>
                      </a:lnTo>
                      <a:lnTo>
                        <a:pt x="272" y="1542"/>
                      </a:lnTo>
                      <a:lnTo>
                        <a:pt x="90" y="1451"/>
                      </a:lnTo>
                      <a:lnTo>
                        <a:pt x="0" y="1270"/>
                      </a:lnTo>
                      <a:lnTo>
                        <a:pt x="45" y="1225"/>
                      </a:lnTo>
                      <a:lnTo>
                        <a:pt x="136" y="1089"/>
                      </a:lnTo>
                      <a:lnTo>
                        <a:pt x="227" y="1043"/>
                      </a:lnTo>
                      <a:lnTo>
                        <a:pt x="363" y="998"/>
                      </a:lnTo>
                      <a:lnTo>
                        <a:pt x="363" y="907"/>
                      </a:lnTo>
                      <a:lnTo>
                        <a:pt x="453" y="771"/>
                      </a:lnTo>
                      <a:lnTo>
                        <a:pt x="453" y="590"/>
                      </a:lnTo>
                      <a:lnTo>
                        <a:pt x="408" y="544"/>
                      </a:lnTo>
                      <a:lnTo>
                        <a:pt x="499" y="453"/>
                      </a:lnTo>
                      <a:lnTo>
                        <a:pt x="635" y="317"/>
                      </a:lnTo>
                      <a:lnTo>
                        <a:pt x="816" y="317"/>
                      </a:lnTo>
                      <a:lnTo>
                        <a:pt x="771" y="181"/>
                      </a:lnTo>
                      <a:lnTo>
                        <a:pt x="952" y="91"/>
                      </a:lnTo>
                      <a:lnTo>
                        <a:pt x="1134" y="136"/>
                      </a:lnTo>
                      <a:lnTo>
                        <a:pt x="1315" y="45"/>
                      </a:lnTo>
                      <a:lnTo>
                        <a:pt x="1451" y="0"/>
                      </a:lnTo>
                      <a:lnTo>
                        <a:pt x="1542" y="45"/>
                      </a:lnTo>
                      <a:lnTo>
                        <a:pt x="1814" y="45"/>
                      </a:lnTo>
                      <a:lnTo>
                        <a:pt x="1996" y="0"/>
                      </a:lnTo>
                      <a:lnTo>
                        <a:pt x="2086" y="136"/>
                      </a:lnTo>
                      <a:lnTo>
                        <a:pt x="2086" y="317"/>
                      </a:lnTo>
                      <a:lnTo>
                        <a:pt x="2222" y="408"/>
                      </a:lnTo>
                      <a:lnTo>
                        <a:pt x="2313" y="453"/>
                      </a:lnTo>
                      <a:lnTo>
                        <a:pt x="2222" y="544"/>
                      </a:lnTo>
                      <a:lnTo>
                        <a:pt x="2358" y="680"/>
                      </a:lnTo>
                      <a:lnTo>
                        <a:pt x="2676" y="726"/>
                      </a:lnTo>
                      <a:lnTo>
                        <a:pt x="2857" y="907"/>
                      </a:lnTo>
                      <a:lnTo>
                        <a:pt x="2857" y="998"/>
                      </a:lnTo>
                      <a:lnTo>
                        <a:pt x="3084" y="1134"/>
                      </a:lnTo>
                      <a:lnTo>
                        <a:pt x="3084" y="1270"/>
                      </a:lnTo>
                      <a:lnTo>
                        <a:pt x="3220" y="1315"/>
                      </a:lnTo>
                      <a:lnTo>
                        <a:pt x="3220" y="1451"/>
                      </a:lnTo>
                      <a:lnTo>
                        <a:pt x="3220" y="1587"/>
                      </a:lnTo>
                      <a:lnTo>
                        <a:pt x="3039" y="1678"/>
                      </a:lnTo>
                      <a:lnTo>
                        <a:pt x="3039" y="1769"/>
                      </a:lnTo>
                      <a:lnTo>
                        <a:pt x="3039" y="1905"/>
                      </a:lnTo>
                      <a:lnTo>
                        <a:pt x="3039" y="1996"/>
                      </a:lnTo>
                      <a:lnTo>
                        <a:pt x="2857" y="1996"/>
                      </a:lnTo>
                      <a:lnTo>
                        <a:pt x="2767" y="1996"/>
                      </a:lnTo>
                      <a:lnTo>
                        <a:pt x="2585" y="2086"/>
                      </a:lnTo>
                      <a:lnTo>
                        <a:pt x="2540" y="2359"/>
                      </a:lnTo>
                      <a:lnTo>
                        <a:pt x="2313" y="2359"/>
                      </a:lnTo>
                      <a:lnTo>
                        <a:pt x="2222" y="2449"/>
                      </a:lnTo>
                      <a:lnTo>
                        <a:pt x="2086" y="2404"/>
                      </a:lnTo>
                      <a:lnTo>
                        <a:pt x="2041" y="2495"/>
                      </a:lnTo>
                      <a:lnTo>
                        <a:pt x="1996" y="2585"/>
                      </a:lnTo>
                      <a:lnTo>
                        <a:pt x="1905" y="2631"/>
                      </a:lnTo>
                      <a:lnTo>
                        <a:pt x="1859" y="2540"/>
                      </a:lnTo>
                      <a:lnTo>
                        <a:pt x="1723" y="2585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786" name="Line 14"/>
                <p:cNvSpPr>
                  <a:spLocks noChangeShapeType="1"/>
                </p:cNvSpPr>
                <p:nvPr/>
              </p:nvSpPr>
              <p:spPr bwMode="auto">
                <a:xfrm>
                  <a:off x="5508626" y="6308725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2764" name="Grupo 24"/>
              <p:cNvGrpSpPr>
                <a:grpSpLocks/>
              </p:cNvGrpSpPr>
              <p:nvPr/>
            </p:nvGrpSpPr>
            <p:grpSpPr bwMode="auto">
              <a:xfrm>
                <a:off x="3636963" y="4437063"/>
                <a:ext cx="779473" cy="349259"/>
                <a:chOff x="3636963" y="4437063"/>
                <a:chExt cx="779473" cy="349259"/>
              </a:xfrm>
            </p:grpSpPr>
            <p:sp>
              <p:nvSpPr>
                <p:cNvPr id="20278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54689" y="4447768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50 mm</a:t>
                  </a:r>
                </a:p>
              </p:txBody>
            </p:sp>
            <p:sp>
              <p:nvSpPr>
                <p:cNvPr id="202784" name="Oval 16"/>
                <p:cNvSpPr>
                  <a:spLocks noChangeArrowheads="1"/>
                </p:cNvSpPr>
                <p:nvPr/>
              </p:nvSpPr>
              <p:spPr bwMode="auto">
                <a:xfrm>
                  <a:off x="3636963" y="4437063"/>
                  <a:ext cx="71437" cy="7143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02765" name="Grupo 25"/>
              <p:cNvGrpSpPr>
                <a:grpSpLocks/>
              </p:cNvGrpSpPr>
              <p:nvPr/>
            </p:nvGrpSpPr>
            <p:grpSpPr bwMode="auto">
              <a:xfrm>
                <a:off x="3903663" y="2924175"/>
                <a:ext cx="761747" cy="414751"/>
                <a:chOff x="3903663" y="2924175"/>
                <a:chExt cx="761747" cy="414751"/>
              </a:xfrm>
            </p:grpSpPr>
            <p:sp>
              <p:nvSpPr>
                <p:cNvPr id="20278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903663" y="3000372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66 mm</a:t>
                  </a:r>
                </a:p>
              </p:txBody>
            </p:sp>
            <p:sp>
              <p:nvSpPr>
                <p:cNvPr id="202782" name="Oval 17"/>
                <p:cNvSpPr>
                  <a:spLocks noChangeArrowheads="1"/>
                </p:cNvSpPr>
                <p:nvPr/>
              </p:nvSpPr>
              <p:spPr bwMode="auto">
                <a:xfrm>
                  <a:off x="4500563" y="2924175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02766" name="Grupo 26"/>
              <p:cNvGrpSpPr>
                <a:grpSpLocks/>
              </p:cNvGrpSpPr>
              <p:nvPr/>
            </p:nvGrpSpPr>
            <p:grpSpPr bwMode="auto">
              <a:xfrm>
                <a:off x="6229350" y="3573463"/>
                <a:ext cx="869698" cy="338554"/>
                <a:chOff x="6229350" y="3573463"/>
                <a:chExt cx="869698" cy="338554"/>
              </a:xfrm>
            </p:grpSpPr>
            <p:sp>
              <p:nvSpPr>
                <p:cNvPr id="2027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337301" y="3573463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44 mm</a:t>
                  </a:r>
                </a:p>
              </p:txBody>
            </p:sp>
            <p:sp>
              <p:nvSpPr>
                <p:cNvPr id="202780" name="Oval 18"/>
                <p:cNvSpPr>
                  <a:spLocks noChangeArrowheads="1"/>
                </p:cNvSpPr>
                <p:nvPr/>
              </p:nvSpPr>
              <p:spPr bwMode="auto">
                <a:xfrm rot="10800000">
                  <a:off x="6229350" y="3573463"/>
                  <a:ext cx="71438" cy="7143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02767" name="Grupo 27"/>
              <p:cNvGrpSpPr>
                <a:grpSpLocks/>
              </p:cNvGrpSpPr>
              <p:nvPr/>
            </p:nvGrpSpPr>
            <p:grpSpPr bwMode="auto">
              <a:xfrm>
                <a:off x="6011863" y="4797425"/>
                <a:ext cx="761747" cy="409992"/>
                <a:chOff x="6011863" y="4797425"/>
                <a:chExt cx="761747" cy="409992"/>
              </a:xfrm>
            </p:grpSpPr>
            <p:sp>
              <p:nvSpPr>
                <p:cNvPr id="20277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11863" y="4868863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40 mm</a:t>
                  </a:r>
                </a:p>
              </p:txBody>
            </p:sp>
            <p:sp>
              <p:nvSpPr>
                <p:cNvPr id="202778" name="Oval 19"/>
                <p:cNvSpPr>
                  <a:spLocks noChangeArrowheads="1"/>
                </p:cNvSpPr>
                <p:nvPr/>
              </p:nvSpPr>
              <p:spPr bwMode="auto">
                <a:xfrm rot="10800000">
                  <a:off x="6084888" y="4797425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02768" name="Grupo 23"/>
              <p:cNvGrpSpPr>
                <a:grpSpLocks/>
              </p:cNvGrpSpPr>
              <p:nvPr/>
            </p:nvGrpSpPr>
            <p:grpSpPr bwMode="auto">
              <a:xfrm>
                <a:off x="4378325" y="2286000"/>
                <a:ext cx="2746375" cy="3424238"/>
                <a:chOff x="4378325" y="2286000"/>
                <a:chExt cx="2746375" cy="3424238"/>
              </a:xfrm>
            </p:grpSpPr>
            <p:sp>
              <p:nvSpPr>
                <p:cNvPr id="202772" name="Freeform 20"/>
                <p:cNvSpPr>
                  <a:spLocks/>
                </p:cNvSpPr>
                <p:nvPr/>
              </p:nvSpPr>
              <p:spPr bwMode="auto">
                <a:xfrm>
                  <a:off x="5295900" y="2286000"/>
                  <a:ext cx="455613" cy="2965450"/>
                </a:xfrm>
                <a:custGeom>
                  <a:avLst/>
                  <a:gdLst>
                    <a:gd name="T0" fmla="*/ 2147483646 w 287"/>
                    <a:gd name="T1" fmla="*/ 0 h 1868"/>
                    <a:gd name="T2" fmla="*/ 2147483646 w 287"/>
                    <a:gd name="T3" fmla="*/ 2147483646 h 1868"/>
                    <a:gd name="T4" fmla="*/ 2147483646 w 287"/>
                    <a:gd name="T5" fmla="*/ 2147483646 h 1868"/>
                    <a:gd name="T6" fmla="*/ 2147483646 w 287"/>
                    <a:gd name="T7" fmla="*/ 2147483646 h 1868"/>
                    <a:gd name="T8" fmla="*/ 2147483646 w 287"/>
                    <a:gd name="T9" fmla="*/ 2147483646 h 1868"/>
                    <a:gd name="T10" fmla="*/ 2147483646 w 287"/>
                    <a:gd name="T11" fmla="*/ 2147483646 h 1868"/>
                    <a:gd name="T12" fmla="*/ 2147483646 w 287"/>
                    <a:gd name="T13" fmla="*/ 2147483646 h 1868"/>
                    <a:gd name="T14" fmla="*/ 2147483646 w 287"/>
                    <a:gd name="T15" fmla="*/ 2147483646 h 1868"/>
                    <a:gd name="T16" fmla="*/ 2147483646 w 287"/>
                    <a:gd name="T17" fmla="*/ 2147483646 h 1868"/>
                    <a:gd name="T18" fmla="*/ 2147483646 w 287"/>
                    <a:gd name="T19" fmla="*/ 2147483646 h 1868"/>
                    <a:gd name="T20" fmla="*/ 2147483646 w 287"/>
                    <a:gd name="T21" fmla="*/ 2147483646 h 1868"/>
                    <a:gd name="T22" fmla="*/ 2147483646 w 287"/>
                    <a:gd name="T23" fmla="*/ 2147483646 h 1868"/>
                    <a:gd name="T24" fmla="*/ 2147483646 w 287"/>
                    <a:gd name="T25" fmla="*/ 2147483646 h 1868"/>
                    <a:gd name="T26" fmla="*/ 2147483646 w 287"/>
                    <a:gd name="T27" fmla="*/ 2147483646 h 1868"/>
                    <a:gd name="T28" fmla="*/ 2147483646 w 287"/>
                    <a:gd name="T29" fmla="*/ 2147483646 h 1868"/>
                    <a:gd name="T30" fmla="*/ 2147483646 w 287"/>
                    <a:gd name="T31" fmla="*/ 2147483646 h 1868"/>
                    <a:gd name="T32" fmla="*/ 2147483646 w 287"/>
                    <a:gd name="T33" fmla="*/ 2147483646 h 1868"/>
                    <a:gd name="T34" fmla="*/ 2147483646 w 287"/>
                    <a:gd name="T35" fmla="*/ 2147483646 h 18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7"/>
                    <a:gd name="T55" fmla="*/ 0 h 1868"/>
                    <a:gd name="T56" fmla="*/ 287 w 287"/>
                    <a:gd name="T57" fmla="*/ 1868 h 186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7" h="1868">
                      <a:moveTo>
                        <a:pt x="268" y="0"/>
                      </a:moveTo>
                      <a:cubicBezTo>
                        <a:pt x="221" y="16"/>
                        <a:pt x="244" y="23"/>
                        <a:pt x="225" y="61"/>
                      </a:cubicBezTo>
                      <a:cubicBezTo>
                        <a:pt x="216" y="80"/>
                        <a:pt x="204" y="90"/>
                        <a:pt x="190" y="105"/>
                      </a:cubicBezTo>
                      <a:cubicBezTo>
                        <a:pt x="175" y="150"/>
                        <a:pt x="158" y="177"/>
                        <a:pt x="137" y="218"/>
                      </a:cubicBezTo>
                      <a:cubicBezTo>
                        <a:pt x="140" y="273"/>
                        <a:pt x="138" y="329"/>
                        <a:pt x="146" y="384"/>
                      </a:cubicBezTo>
                      <a:cubicBezTo>
                        <a:pt x="149" y="406"/>
                        <a:pt x="164" y="424"/>
                        <a:pt x="172" y="445"/>
                      </a:cubicBezTo>
                      <a:cubicBezTo>
                        <a:pt x="196" y="506"/>
                        <a:pt x="213" y="574"/>
                        <a:pt x="251" y="628"/>
                      </a:cubicBezTo>
                      <a:cubicBezTo>
                        <a:pt x="267" y="677"/>
                        <a:pt x="287" y="726"/>
                        <a:pt x="242" y="768"/>
                      </a:cubicBezTo>
                      <a:cubicBezTo>
                        <a:pt x="229" y="819"/>
                        <a:pt x="199" y="848"/>
                        <a:pt x="172" y="890"/>
                      </a:cubicBezTo>
                      <a:cubicBezTo>
                        <a:pt x="148" y="927"/>
                        <a:pt x="127" y="966"/>
                        <a:pt x="103" y="1004"/>
                      </a:cubicBezTo>
                      <a:cubicBezTo>
                        <a:pt x="94" y="1018"/>
                        <a:pt x="47" y="1072"/>
                        <a:pt x="33" y="1100"/>
                      </a:cubicBezTo>
                      <a:cubicBezTo>
                        <a:pt x="0" y="1167"/>
                        <a:pt x="52" y="1083"/>
                        <a:pt x="7" y="1152"/>
                      </a:cubicBezTo>
                      <a:cubicBezTo>
                        <a:pt x="10" y="1184"/>
                        <a:pt x="11" y="1216"/>
                        <a:pt x="15" y="1248"/>
                      </a:cubicBezTo>
                      <a:cubicBezTo>
                        <a:pt x="22" y="1301"/>
                        <a:pt x="84" y="1345"/>
                        <a:pt x="111" y="1388"/>
                      </a:cubicBezTo>
                      <a:cubicBezTo>
                        <a:pt x="114" y="1400"/>
                        <a:pt x="114" y="1413"/>
                        <a:pt x="120" y="1423"/>
                      </a:cubicBezTo>
                      <a:cubicBezTo>
                        <a:pt x="126" y="1434"/>
                        <a:pt x="145" y="1437"/>
                        <a:pt x="146" y="1449"/>
                      </a:cubicBezTo>
                      <a:cubicBezTo>
                        <a:pt x="151" y="1557"/>
                        <a:pt x="142" y="1664"/>
                        <a:pt x="137" y="1772"/>
                      </a:cubicBezTo>
                      <a:cubicBezTo>
                        <a:pt x="136" y="1798"/>
                        <a:pt x="121" y="1868"/>
                        <a:pt x="85" y="1868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773" name="Freeform 21"/>
                <p:cNvSpPr>
                  <a:spLocks/>
                </p:cNvSpPr>
                <p:nvPr/>
              </p:nvSpPr>
              <p:spPr bwMode="auto">
                <a:xfrm>
                  <a:off x="4378325" y="4114800"/>
                  <a:ext cx="928688" cy="1066800"/>
                </a:xfrm>
                <a:custGeom>
                  <a:avLst/>
                  <a:gdLst>
                    <a:gd name="T0" fmla="*/ 2147483646 w 585"/>
                    <a:gd name="T1" fmla="*/ 0 h 672"/>
                    <a:gd name="T2" fmla="*/ 2147483646 w 585"/>
                    <a:gd name="T3" fmla="*/ 2147483646 h 672"/>
                    <a:gd name="T4" fmla="*/ 2147483646 w 585"/>
                    <a:gd name="T5" fmla="*/ 2147483646 h 672"/>
                    <a:gd name="T6" fmla="*/ 2147483646 w 585"/>
                    <a:gd name="T7" fmla="*/ 2147483646 h 672"/>
                    <a:gd name="T8" fmla="*/ 2147483646 w 585"/>
                    <a:gd name="T9" fmla="*/ 2147483646 h 672"/>
                    <a:gd name="T10" fmla="*/ 2147483646 w 585"/>
                    <a:gd name="T11" fmla="*/ 2147483646 h 672"/>
                    <a:gd name="T12" fmla="*/ 2147483646 w 585"/>
                    <a:gd name="T13" fmla="*/ 2147483646 h 672"/>
                    <a:gd name="T14" fmla="*/ 2147483646 w 585"/>
                    <a:gd name="T15" fmla="*/ 2147483646 h 672"/>
                    <a:gd name="T16" fmla="*/ 0 w 585"/>
                    <a:gd name="T17" fmla="*/ 2147483646 h 6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5"/>
                    <a:gd name="T28" fmla="*/ 0 h 672"/>
                    <a:gd name="T29" fmla="*/ 585 w 585"/>
                    <a:gd name="T30" fmla="*/ 672 h 6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5" h="672">
                      <a:moveTo>
                        <a:pt x="585" y="0"/>
                      </a:moveTo>
                      <a:cubicBezTo>
                        <a:pt x="552" y="31"/>
                        <a:pt x="512" y="55"/>
                        <a:pt x="480" y="87"/>
                      </a:cubicBezTo>
                      <a:cubicBezTo>
                        <a:pt x="470" y="97"/>
                        <a:pt x="465" y="112"/>
                        <a:pt x="454" y="122"/>
                      </a:cubicBezTo>
                      <a:cubicBezTo>
                        <a:pt x="429" y="145"/>
                        <a:pt x="365" y="178"/>
                        <a:pt x="340" y="209"/>
                      </a:cubicBezTo>
                      <a:cubicBezTo>
                        <a:pt x="324" y="229"/>
                        <a:pt x="312" y="251"/>
                        <a:pt x="297" y="271"/>
                      </a:cubicBezTo>
                      <a:cubicBezTo>
                        <a:pt x="274" y="338"/>
                        <a:pt x="286" y="306"/>
                        <a:pt x="262" y="367"/>
                      </a:cubicBezTo>
                      <a:cubicBezTo>
                        <a:pt x="254" y="455"/>
                        <a:pt x="237" y="529"/>
                        <a:pt x="209" y="611"/>
                      </a:cubicBezTo>
                      <a:cubicBezTo>
                        <a:pt x="203" y="628"/>
                        <a:pt x="174" y="617"/>
                        <a:pt x="157" y="620"/>
                      </a:cubicBezTo>
                      <a:cubicBezTo>
                        <a:pt x="123" y="652"/>
                        <a:pt x="49" y="672"/>
                        <a:pt x="0" y="672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774" name="Freeform 22"/>
                <p:cNvSpPr>
                  <a:spLocks/>
                </p:cNvSpPr>
                <p:nvPr/>
              </p:nvSpPr>
              <p:spPr bwMode="auto">
                <a:xfrm>
                  <a:off x="5665788" y="3546475"/>
                  <a:ext cx="1458912" cy="1108075"/>
                </a:xfrm>
                <a:custGeom>
                  <a:avLst/>
                  <a:gdLst>
                    <a:gd name="T0" fmla="*/ 0 w 919"/>
                    <a:gd name="T1" fmla="*/ 0 h 698"/>
                    <a:gd name="T2" fmla="*/ 2147483646 w 919"/>
                    <a:gd name="T3" fmla="*/ 2147483646 h 698"/>
                    <a:gd name="T4" fmla="*/ 2147483646 w 919"/>
                    <a:gd name="T5" fmla="*/ 2147483646 h 698"/>
                    <a:gd name="T6" fmla="*/ 2147483646 w 919"/>
                    <a:gd name="T7" fmla="*/ 2147483646 h 698"/>
                    <a:gd name="T8" fmla="*/ 2147483646 w 919"/>
                    <a:gd name="T9" fmla="*/ 2147483646 h 698"/>
                    <a:gd name="T10" fmla="*/ 2147483646 w 919"/>
                    <a:gd name="T11" fmla="*/ 2147483646 h 698"/>
                    <a:gd name="T12" fmla="*/ 2147483646 w 919"/>
                    <a:gd name="T13" fmla="*/ 2147483646 h 6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9"/>
                    <a:gd name="T22" fmla="*/ 0 h 698"/>
                    <a:gd name="T23" fmla="*/ 919 w 919"/>
                    <a:gd name="T24" fmla="*/ 698 h 6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9" h="698">
                      <a:moveTo>
                        <a:pt x="0" y="0"/>
                      </a:moveTo>
                      <a:cubicBezTo>
                        <a:pt x="9" y="133"/>
                        <a:pt x="11" y="286"/>
                        <a:pt x="88" y="402"/>
                      </a:cubicBezTo>
                      <a:cubicBezTo>
                        <a:pt x="109" y="471"/>
                        <a:pt x="261" y="469"/>
                        <a:pt x="315" y="471"/>
                      </a:cubicBezTo>
                      <a:cubicBezTo>
                        <a:pt x="455" y="476"/>
                        <a:pt x="594" y="477"/>
                        <a:pt x="734" y="480"/>
                      </a:cubicBezTo>
                      <a:cubicBezTo>
                        <a:pt x="769" y="492"/>
                        <a:pt x="803" y="503"/>
                        <a:pt x="838" y="515"/>
                      </a:cubicBezTo>
                      <a:cubicBezTo>
                        <a:pt x="915" y="592"/>
                        <a:pt x="861" y="521"/>
                        <a:pt x="891" y="611"/>
                      </a:cubicBezTo>
                      <a:cubicBezTo>
                        <a:pt x="919" y="695"/>
                        <a:pt x="908" y="545"/>
                        <a:pt x="908" y="69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775" name="Freeform 23"/>
                <p:cNvSpPr>
                  <a:spLocks/>
                </p:cNvSpPr>
                <p:nvPr/>
              </p:nvSpPr>
              <p:spPr bwMode="auto">
                <a:xfrm>
                  <a:off x="4724400" y="5251450"/>
                  <a:ext cx="720725" cy="193675"/>
                </a:xfrm>
                <a:custGeom>
                  <a:avLst/>
                  <a:gdLst>
                    <a:gd name="T0" fmla="*/ 2147483646 w 454"/>
                    <a:gd name="T1" fmla="*/ 0 h 122"/>
                    <a:gd name="T2" fmla="*/ 2147483646 w 454"/>
                    <a:gd name="T3" fmla="*/ 2147483646 h 122"/>
                    <a:gd name="T4" fmla="*/ 2147483646 w 454"/>
                    <a:gd name="T5" fmla="*/ 2147483646 h 122"/>
                    <a:gd name="T6" fmla="*/ 0 w 454"/>
                    <a:gd name="T7" fmla="*/ 2147483646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4"/>
                    <a:gd name="T13" fmla="*/ 0 h 122"/>
                    <a:gd name="T14" fmla="*/ 454 w 45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4" h="122">
                      <a:moveTo>
                        <a:pt x="454" y="0"/>
                      </a:moveTo>
                      <a:cubicBezTo>
                        <a:pt x="386" y="6"/>
                        <a:pt x="350" y="13"/>
                        <a:pt x="288" y="26"/>
                      </a:cubicBezTo>
                      <a:cubicBezTo>
                        <a:pt x="248" y="52"/>
                        <a:pt x="223" y="62"/>
                        <a:pt x="175" y="69"/>
                      </a:cubicBezTo>
                      <a:cubicBezTo>
                        <a:pt x="131" y="113"/>
                        <a:pt x="58" y="122"/>
                        <a:pt x="0" y="122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776" name="Freeform 24"/>
                <p:cNvSpPr>
                  <a:spLocks/>
                </p:cNvSpPr>
                <p:nvPr/>
              </p:nvSpPr>
              <p:spPr bwMode="auto">
                <a:xfrm>
                  <a:off x="5487988" y="5103813"/>
                  <a:ext cx="954087" cy="606425"/>
                </a:xfrm>
                <a:custGeom>
                  <a:avLst/>
                  <a:gdLst>
                    <a:gd name="T0" fmla="*/ 2147483646 w 601"/>
                    <a:gd name="T1" fmla="*/ 2147483646 h 382"/>
                    <a:gd name="T2" fmla="*/ 2147483646 w 601"/>
                    <a:gd name="T3" fmla="*/ 2147483646 h 382"/>
                    <a:gd name="T4" fmla="*/ 2147483646 w 601"/>
                    <a:gd name="T5" fmla="*/ 2147483646 h 382"/>
                    <a:gd name="T6" fmla="*/ 2147483646 w 601"/>
                    <a:gd name="T7" fmla="*/ 2147483646 h 382"/>
                    <a:gd name="T8" fmla="*/ 2147483646 w 601"/>
                    <a:gd name="T9" fmla="*/ 2147483646 h 382"/>
                    <a:gd name="T10" fmla="*/ 2147483646 w 601"/>
                    <a:gd name="T11" fmla="*/ 2147483646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1"/>
                    <a:gd name="T19" fmla="*/ 0 h 382"/>
                    <a:gd name="T20" fmla="*/ 601 w 601"/>
                    <a:gd name="T21" fmla="*/ 382 h 3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1" h="382">
                      <a:moveTo>
                        <a:pt x="8" y="49"/>
                      </a:moveTo>
                      <a:cubicBezTo>
                        <a:pt x="29" y="166"/>
                        <a:pt x="0" y="0"/>
                        <a:pt x="25" y="162"/>
                      </a:cubicBezTo>
                      <a:cubicBezTo>
                        <a:pt x="43" y="278"/>
                        <a:pt x="9" y="258"/>
                        <a:pt x="78" y="276"/>
                      </a:cubicBezTo>
                      <a:cubicBezTo>
                        <a:pt x="163" y="332"/>
                        <a:pt x="278" y="331"/>
                        <a:pt x="374" y="337"/>
                      </a:cubicBezTo>
                      <a:cubicBezTo>
                        <a:pt x="483" y="365"/>
                        <a:pt x="358" y="358"/>
                        <a:pt x="558" y="372"/>
                      </a:cubicBezTo>
                      <a:cubicBezTo>
                        <a:pt x="595" y="382"/>
                        <a:pt x="580" y="381"/>
                        <a:pt x="601" y="381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2769" name="Grupo 28"/>
              <p:cNvGrpSpPr>
                <a:grpSpLocks/>
              </p:cNvGrpSpPr>
              <p:nvPr/>
            </p:nvGrpSpPr>
            <p:grpSpPr bwMode="auto">
              <a:xfrm>
                <a:off x="7669213" y="3629025"/>
                <a:ext cx="869697" cy="338554"/>
                <a:chOff x="7669213" y="3629025"/>
                <a:chExt cx="869697" cy="338554"/>
              </a:xfrm>
            </p:grpSpPr>
            <p:sp>
              <p:nvSpPr>
                <p:cNvPr id="20277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777163" y="3629025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42 mm</a:t>
                  </a:r>
                </a:p>
              </p:txBody>
            </p:sp>
            <p:sp>
              <p:nvSpPr>
                <p:cNvPr id="202771" name="Oval 26"/>
                <p:cNvSpPr>
                  <a:spLocks noChangeArrowheads="1"/>
                </p:cNvSpPr>
                <p:nvPr/>
              </p:nvSpPr>
              <p:spPr bwMode="auto">
                <a:xfrm rot="10800000">
                  <a:off x="7669213" y="3629025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</p:grpSp>
      </p:grp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42875" y="1500188"/>
            <a:ext cx="8786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400" kern="0" dirty="0">
                <a:latin typeface="Trebuchet MS" pitchFamily="34" charset="0"/>
              </a:rPr>
              <a:t>Média</a:t>
            </a:r>
            <a:r>
              <a:rPr lang="en-US" sz="2400" kern="0" dirty="0">
                <a:latin typeface="Trebuchet MS" pitchFamily="34" charset="0"/>
              </a:rPr>
              <a:t> </a:t>
            </a:r>
            <a:r>
              <a:rPr lang="pt-BR" sz="2400" kern="0" dirty="0">
                <a:latin typeface="Trebuchet MS" pitchFamily="34" charset="0"/>
              </a:rPr>
              <a:t>aritmética (método mais simples)</a:t>
            </a:r>
          </a:p>
        </p:txBody>
      </p:sp>
      <p:sp>
        <p:nvSpPr>
          <p:cNvPr id="202757" name="CaixaDeTexto 35"/>
          <p:cNvSpPr txBox="1">
            <a:spLocks noChangeArrowheads="1"/>
          </p:cNvSpPr>
          <p:nvPr/>
        </p:nvSpPr>
        <p:spPr bwMode="auto">
          <a:xfrm>
            <a:off x="1006475" y="368300"/>
            <a:ext cx="700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Precipitação média numa bacia</a:t>
            </a:r>
          </a:p>
        </p:txBody>
      </p:sp>
      <p:sp>
        <p:nvSpPr>
          <p:cNvPr id="37" name="Rectangle 8"/>
          <p:cNvSpPr txBox="1">
            <a:spLocks noChangeArrowheads="1"/>
          </p:cNvSpPr>
          <p:nvPr/>
        </p:nvSpPr>
        <p:spPr bwMode="auto">
          <a:xfrm>
            <a:off x="142875" y="2000250"/>
            <a:ext cx="321468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pt-BR" sz="2000" kern="0" dirty="0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Trebuchet MS" pitchFamily="34" charset="0"/>
              </a:rPr>
              <a:t>66+50+44+40= 200 mm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pt-BR" sz="2000" kern="0" dirty="0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Trebuchet MS" pitchFamily="34" charset="0"/>
              </a:rPr>
              <a:t>200/4 = 50 mm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pt-BR" sz="2000" kern="0" dirty="0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err="1">
                <a:latin typeface="Trebuchet MS" pitchFamily="34" charset="0"/>
              </a:rPr>
              <a:t>P</a:t>
            </a:r>
            <a:r>
              <a:rPr lang="pt-BR" sz="2000" kern="0" baseline="-25000" dirty="0" err="1">
                <a:latin typeface="Trebuchet MS" pitchFamily="34" charset="0"/>
              </a:rPr>
              <a:t>média</a:t>
            </a:r>
            <a:r>
              <a:rPr lang="pt-BR" sz="2000" kern="0" dirty="0">
                <a:latin typeface="Trebuchet MS" pitchFamily="34" charset="0"/>
              </a:rPr>
              <a:t> = 50 mm</a:t>
            </a:r>
          </a:p>
        </p:txBody>
      </p:sp>
    </p:spTree>
    <p:extLst>
      <p:ext uri="{BB962C8B-B14F-4D97-AF65-F5344CB8AC3E}">
        <p14:creationId xmlns:p14="http://schemas.microsoft.com/office/powerpoint/2010/main" val="343370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upo 52"/>
          <p:cNvGrpSpPr>
            <a:grpSpLocks/>
          </p:cNvGrpSpPr>
          <p:nvPr/>
        </p:nvGrpSpPr>
        <p:grpSpPr bwMode="auto">
          <a:xfrm>
            <a:off x="3214688" y="2000250"/>
            <a:ext cx="5786437" cy="4429125"/>
            <a:chOff x="2643174" y="2071678"/>
            <a:chExt cx="5786478" cy="4429156"/>
          </a:xfrm>
        </p:grpSpPr>
        <p:sp>
          <p:nvSpPr>
            <p:cNvPr id="204810" name="Retângulo 53"/>
            <p:cNvSpPr>
              <a:spLocks noChangeArrowheads="1"/>
            </p:cNvSpPr>
            <p:nvPr/>
          </p:nvSpPr>
          <p:spPr bwMode="auto">
            <a:xfrm>
              <a:off x="2643174" y="2071678"/>
              <a:ext cx="5786478" cy="44291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grpSp>
          <p:nvGrpSpPr>
            <p:cNvPr id="204811" name="Grupo 32"/>
            <p:cNvGrpSpPr>
              <a:grpSpLocks/>
            </p:cNvGrpSpPr>
            <p:nvPr/>
          </p:nvGrpSpPr>
          <p:grpSpPr bwMode="auto">
            <a:xfrm>
              <a:off x="2786050" y="2205038"/>
              <a:ext cx="5579247" cy="4176712"/>
              <a:chOff x="2916238" y="2205038"/>
              <a:chExt cx="5579247" cy="4176712"/>
            </a:xfrm>
          </p:grpSpPr>
          <p:grpSp>
            <p:nvGrpSpPr>
              <p:cNvPr id="204812" name="Grupo 22"/>
              <p:cNvGrpSpPr>
                <a:grpSpLocks/>
              </p:cNvGrpSpPr>
              <p:nvPr/>
            </p:nvGrpSpPr>
            <p:grpSpPr bwMode="auto">
              <a:xfrm>
                <a:off x="2916238" y="2205038"/>
                <a:ext cx="5111750" cy="4176712"/>
                <a:chOff x="2916238" y="2205038"/>
                <a:chExt cx="5111750" cy="4176712"/>
              </a:xfrm>
            </p:grpSpPr>
            <p:sp>
              <p:nvSpPr>
                <p:cNvPr id="204828" name="Freeform 13"/>
                <p:cNvSpPr>
                  <a:spLocks/>
                </p:cNvSpPr>
                <p:nvPr/>
              </p:nvSpPr>
              <p:spPr bwMode="auto">
                <a:xfrm>
                  <a:off x="2916238" y="2205038"/>
                  <a:ext cx="5111750" cy="4176712"/>
                </a:xfrm>
                <a:custGeom>
                  <a:avLst/>
                  <a:gdLst>
                    <a:gd name="T0" fmla="*/ 2147483646 w 3220"/>
                    <a:gd name="T1" fmla="*/ 2147483646 h 2631"/>
                    <a:gd name="T2" fmla="*/ 2147483646 w 3220"/>
                    <a:gd name="T3" fmla="*/ 2147483646 h 2631"/>
                    <a:gd name="T4" fmla="*/ 2147483646 w 3220"/>
                    <a:gd name="T5" fmla="*/ 2147483646 h 2631"/>
                    <a:gd name="T6" fmla="*/ 2147483646 w 3220"/>
                    <a:gd name="T7" fmla="*/ 2147483646 h 2631"/>
                    <a:gd name="T8" fmla="*/ 2147483646 w 3220"/>
                    <a:gd name="T9" fmla="*/ 2147483646 h 2631"/>
                    <a:gd name="T10" fmla="*/ 2147483646 w 3220"/>
                    <a:gd name="T11" fmla="*/ 2147483646 h 2631"/>
                    <a:gd name="T12" fmla="*/ 2147483646 w 3220"/>
                    <a:gd name="T13" fmla="*/ 2147483646 h 2631"/>
                    <a:gd name="T14" fmla="*/ 2147483646 w 3220"/>
                    <a:gd name="T15" fmla="*/ 2147483646 h 2631"/>
                    <a:gd name="T16" fmla="*/ 2147483646 w 3220"/>
                    <a:gd name="T17" fmla="*/ 2147483646 h 2631"/>
                    <a:gd name="T18" fmla="*/ 2147483646 w 3220"/>
                    <a:gd name="T19" fmla="*/ 2147483646 h 2631"/>
                    <a:gd name="T20" fmla="*/ 2147483646 w 3220"/>
                    <a:gd name="T21" fmla="*/ 2147483646 h 2631"/>
                    <a:gd name="T22" fmla="*/ 2147483646 w 3220"/>
                    <a:gd name="T23" fmla="*/ 2147483646 h 2631"/>
                    <a:gd name="T24" fmla="*/ 2147483646 w 3220"/>
                    <a:gd name="T25" fmla="*/ 2147483646 h 2631"/>
                    <a:gd name="T26" fmla="*/ 2147483646 w 3220"/>
                    <a:gd name="T27" fmla="*/ 2147483646 h 2631"/>
                    <a:gd name="T28" fmla="*/ 2147483646 w 3220"/>
                    <a:gd name="T29" fmla="*/ 2147483646 h 2631"/>
                    <a:gd name="T30" fmla="*/ 2147483646 w 3220"/>
                    <a:gd name="T31" fmla="*/ 2147483646 h 2631"/>
                    <a:gd name="T32" fmla="*/ 2147483646 w 3220"/>
                    <a:gd name="T33" fmla="*/ 0 h 2631"/>
                    <a:gd name="T34" fmla="*/ 2147483646 w 3220"/>
                    <a:gd name="T35" fmla="*/ 2147483646 h 2631"/>
                    <a:gd name="T36" fmla="*/ 2147483646 w 3220"/>
                    <a:gd name="T37" fmla="*/ 2147483646 h 2631"/>
                    <a:gd name="T38" fmla="*/ 2147483646 w 3220"/>
                    <a:gd name="T39" fmla="*/ 2147483646 h 2631"/>
                    <a:gd name="T40" fmla="*/ 2147483646 w 3220"/>
                    <a:gd name="T41" fmla="*/ 2147483646 h 2631"/>
                    <a:gd name="T42" fmla="*/ 2147483646 w 3220"/>
                    <a:gd name="T43" fmla="*/ 2147483646 h 2631"/>
                    <a:gd name="T44" fmla="*/ 2147483646 w 3220"/>
                    <a:gd name="T45" fmla="*/ 2147483646 h 2631"/>
                    <a:gd name="T46" fmla="*/ 2147483646 w 3220"/>
                    <a:gd name="T47" fmla="*/ 2147483646 h 2631"/>
                    <a:gd name="T48" fmla="*/ 2147483646 w 3220"/>
                    <a:gd name="T49" fmla="*/ 2147483646 h 2631"/>
                    <a:gd name="T50" fmla="*/ 2147483646 w 3220"/>
                    <a:gd name="T51" fmla="*/ 2147483646 h 2631"/>
                    <a:gd name="T52" fmla="*/ 2147483646 w 3220"/>
                    <a:gd name="T53" fmla="*/ 2147483646 h 2631"/>
                    <a:gd name="T54" fmla="*/ 2147483646 w 3220"/>
                    <a:gd name="T55" fmla="*/ 2147483646 h 2631"/>
                    <a:gd name="T56" fmla="*/ 2147483646 w 3220"/>
                    <a:gd name="T57" fmla="*/ 2147483646 h 2631"/>
                    <a:gd name="T58" fmla="*/ 2147483646 w 3220"/>
                    <a:gd name="T59" fmla="*/ 2147483646 h 2631"/>
                    <a:gd name="T60" fmla="*/ 2147483646 w 3220"/>
                    <a:gd name="T61" fmla="*/ 2147483646 h 2631"/>
                    <a:gd name="T62" fmla="*/ 2147483646 w 3220"/>
                    <a:gd name="T63" fmla="*/ 2147483646 h 26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20"/>
                    <a:gd name="T97" fmla="*/ 0 h 2631"/>
                    <a:gd name="T98" fmla="*/ 3220 w 3220"/>
                    <a:gd name="T99" fmla="*/ 2631 h 26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20" h="2631">
                      <a:moveTo>
                        <a:pt x="1633" y="2585"/>
                      </a:moveTo>
                      <a:lnTo>
                        <a:pt x="1542" y="2495"/>
                      </a:lnTo>
                      <a:lnTo>
                        <a:pt x="1406" y="2495"/>
                      </a:lnTo>
                      <a:lnTo>
                        <a:pt x="1270" y="2223"/>
                      </a:lnTo>
                      <a:lnTo>
                        <a:pt x="1134" y="2359"/>
                      </a:lnTo>
                      <a:lnTo>
                        <a:pt x="725" y="2177"/>
                      </a:lnTo>
                      <a:lnTo>
                        <a:pt x="680" y="1996"/>
                      </a:lnTo>
                      <a:lnTo>
                        <a:pt x="544" y="1950"/>
                      </a:lnTo>
                      <a:lnTo>
                        <a:pt x="544" y="1814"/>
                      </a:lnTo>
                      <a:lnTo>
                        <a:pt x="453" y="1724"/>
                      </a:lnTo>
                      <a:lnTo>
                        <a:pt x="363" y="1724"/>
                      </a:lnTo>
                      <a:lnTo>
                        <a:pt x="317" y="1633"/>
                      </a:lnTo>
                      <a:lnTo>
                        <a:pt x="272" y="1542"/>
                      </a:lnTo>
                      <a:lnTo>
                        <a:pt x="90" y="1451"/>
                      </a:lnTo>
                      <a:lnTo>
                        <a:pt x="0" y="1270"/>
                      </a:lnTo>
                      <a:lnTo>
                        <a:pt x="45" y="1225"/>
                      </a:lnTo>
                      <a:lnTo>
                        <a:pt x="136" y="1089"/>
                      </a:lnTo>
                      <a:lnTo>
                        <a:pt x="227" y="1043"/>
                      </a:lnTo>
                      <a:lnTo>
                        <a:pt x="363" y="998"/>
                      </a:lnTo>
                      <a:lnTo>
                        <a:pt x="363" y="907"/>
                      </a:lnTo>
                      <a:lnTo>
                        <a:pt x="453" y="771"/>
                      </a:lnTo>
                      <a:lnTo>
                        <a:pt x="453" y="590"/>
                      </a:lnTo>
                      <a:lnTo>
                        <a:pt x="408" y="544"/>
                      </a:lnTo>
                      <a:lnTo>
                        <a:pt x="499" y="453"/>
                      </a:lnTo>
                      <a:lnTo>
                        <a:pt x="635" y="317"/>
                      </a:lnTo>
                      <a:lnTo>
                        <a:pt x="816" y="317"/>
                      </a:lnTo>
                      <a:lnTo>
                        <a:pt x="771" y="181"/>
                      </a:lnTo>
                      <a:lnTo>
                        <a:pt x="952" y="91"/>
                      </a:lnTo>
                      <a:lnTo>
                        <a:pt x="1134" y="136"/>
                      </a:lnTo>
                      <a:lnTo>
                        <a:pt x="1315" y="45"/>
                      </a:lnTo>
                      <a:lnTo>
                        <a:pt x="1451" y="0"/>
                      </a:lnTo>
                      <a:lnTo>
                        <a:pt x="1542" y="45"/>
                      </a:lnTo>
                      <a:lnTo>
                        <a:pt x="1814" y="45"/>
                      </a:lnTo>
                      <a:lnTo>
                        <a:pt x="1996" y="0"/>
                      </a:lnTo>
                      <a:lnTo>
                        <a:pt x="2086" y="136"/>
                      </a:lnTo>
                      <a:lnTo>
                        <a:pt x="2086" y="317"/>
                      </a:lnTo>
                      <a:lnTo>
                        <a:pt x="2222" y="408"/>
                      </a:lnTo>
                      <a:lnTo>
                        <a:pt x="2313" y="453"/>
                      </a:lnTo>
                      <a:lnTo>
                        <a:pt x="2222" y="544"/>
                      </a:lnTo>
                      <a:lnTo>
                        <a:pt x="2358" y="680"/>
                      </a:lnTo>
                      <a:lnTo>
                        <a:pt x="2676" y="726"/>
                      </a:lnTo>
                      <a:lnTo>
                        <a:pt x="2857" y="907"/>
                      </a:lnTo>
                      <a:lnTo>
                        <a:pt x="2857" y="998"/>
                      </a:lnTo>
                      <a:lnTo>
                        <a:pt x="3084" y="1134"/>
                      </a:lnTo>
                      <a:lnTo>
                        <a:pt x="3084" y="1270"/>
                      </a:lnTo>
                      <a:lnTo>
                        <a:pt x="3220" y="1315"/>
                      </a:lnTo>
                      <a:lnTo>
                        <a:pt x="3220" y="1451"/>
                      </a:lnTo>
                      <a:lnTo>
                        <a:pt x="3220" y="1587"/>
                      </a:lnTo>
                      <a:lnTo>
                        <a:pt x="3039" y="1678"/>
                      </a:lnTo>
                      <a:lnTo>
                        <a:pt x="3039" y="1769"/>
                      </a:lnTo>
                      <a:lnTo>
                        <a:pt x="3039" y="1905"/>
                      </a:lnTo>
                      <a:lnTo>
                        <a:pt x="3039" y="1996"/>
                      </a:lnTo>
                      <a:lnTo>
                        <a:pt x="2857" y="1996"/>
                      </a:lnTo>
                      <a:lnTo>
                        <a:pt x="2767" y="1996"/>
                      </a:lnTo>
                      <a:lnTo>
                        <a:pt x="2585" y="2086"/>
                      </a:lnTo>
                      <a:lnTo>
                        <a:pt x="2540" y="2359"/>
                      </a:lnTo>
                      <a:lnTo>
                        <a:pt x="2313" y="2359"/>
                      </a:lnTo>
                      <a:lnTo>
                        <a:pt x="2222" y="2449"/>
                      </a:lnTo>
                      <a:lnTo>
                        <a:pt x="2086" y="2404"/>
                      </a:lnTo>
                      <a:lnTo>
                        <a:pt x="2041" y="2495"/>
                      </a:lnTo>
                      <a:lnTo>
                        <a:pt x="1996" y="2585"/>
                      </a:lnTo>
                      <a:lnTo>
                        <a:pt x="1905" y="2631"/>
                      </a:lnTo>
                      <a:lnTo>
                        <a:pt x="1859" y="2540"/>
                      </a:lnTo>
                      <a:lnTo>
                        <a:pt x="1723" y="2585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4829" name="Line 14"/>
                <p:cNvSpPr>
                  <a:spLocks noChangeShapeType="1"/>
                </p:cNvSpPr>
                <p:nvPr/>
              </p:nvSpPr>
              <p:spPr bwMode="auto">
                <a:xfrm>
                  <a:off x="5508626" y="6308725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4813" name="Grupo 25"/>
              <p:cNvGrpSpPr>
                <a:grpSpLocks/>
              </p:cNvGrpSpPr>
              <p:nvPr/>
            </p:nvGrpSpPr>
            <p:grpSpPr bwMode="auto">
              <a:xfrm>
                <a:off x="3916370" y="3657603"/>
                <a:ext cx="761747" cy="485777"/>
                <a:chOff x="3916370" y="3657603"/>
                <a:chExt cx="761747" cy="485777"/>
              </a:xfrm>
            </p:grpSpPr>
            <p:sp>
              <p:nvSpPr>
                <p:cNvPr id="2048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916370" y="3804826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50 mm</a:t>
                  </a:r>
                </a:p>
              </p:txBody>
            </p:sp>
            <p:sp>
              <p:nvSpPr>
                <p:cNvPr id="204827" name="Oval 17"/>
                <p:cNvSpPr>
                  <a:spLocks noChangeArrowheads="1"/>
                </p:cNvSpPr>
                <p:nvPr/>
              </p:nvSpPr>
              <p:spPr bwMode="auto">
                <a:xfrm>
                  <a:off x="4298956" y="3657603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04814" name="Grupo 27"/>
              <p:cNvGrpSpPr>
                <a:grpSpLocks/>
              </p:cNvGrpSpPr>
              <p:nvPr/>
            </p:nvGrpSpPr>
            <p:grpSpPr bwMode="auto">
              <a:xfrm>
                <a:off x="5703907" y="4838712"/>
                <a:ext cx="786531" cy="409992"/>
                <a:chOff x="5703907" y="4838712"/>
                <a:chExt cx="786531" cy="409992"/>
              </a:xfrm>
            </p:grpSpPr>
            <p:sp>
              <p:nvSpPr>
                <p:cNvPr id="2048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728691" y="4910150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70 mm</a:t>
                  </a:r>
                </a:p>
              </p:txBody>
            </p:sp>
            <p:sp>
              <p:nvSpPr>
                <p:cNvPr id="204825" name="Oval 19"/>
                <p:cNvSpPr>
                  <a:spLocks noChangeArrowheads="1"/>
                </p:cNvSpPr>
                <p:nvPr/>
              </p:nvSpPr>
              <p:spPr bwMode="auto">
                <a:xfrm rot="10800000">
                  <a:off x="5703907" y="4838712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04815" name="Grupo 23"/>
              <p:cNvGrpSpPr>
                <a:grpSpLocks/>
              </p:cNvGrpSpPr>
              <p:nvPr/>
            </p:nvGrpSpPr>
            <p:grpSpPr bwMode="auto">
              <a:xfrm>
                <a:off x="4378325" y="2286000"/>
                <a:ext cx="2746375" cy="3424238"/>
                <a:chOff x="4378325" y="2286000"/>
                <a:chExt cx="2746375" cy="3424238"/>
              </a:xfrm>
            </p:grpSpPr>
            <p:sp>
              <p:nvSpPr>
                <p:cNvPr id="204819" name="Freeform 20"/>
                <p:cNvSpPr>
                  <a:spLocks/>
                </p:cNvSpPr>
                <p:nvPr/>
              </p:nvSpPr>
              <p:spPr bwMode="auto">
                <a:xfrm>
                  <a:off x="5295900" y="2286000"/>
                  <a:ext cx="455613" cy="2965450"/>
                </a:xfrm>
                <a:custGeom>
                  <a:avLst/>
                  <a:gdLst>
                    <a:gd name="T0" fmla="*/ 2147483646 w 287"/>
                    <a:gd name="T1" fmla="*/ 0 h 1868"/>
                    <a:gd name="T2" fmla="*/ 2147483646 w 287"/>
                    <a:gd name="T3" fmla="*/ 2147483646 h 1868"/>
                    <a:gd name="T4" fmla="*/ 2147483646 w 287"/>
                    <a:gd name="T5" fmla="*/ 2147483646 h 1868"/>
                    <a:gd name="T6" fmla="*/ 2147483646 w 287"/>
                    <a:gd name="T7" fmla="*/ 2147483646 h 1868"/>
                    <a:gd name="T8" fmla="*/ 2147483646 w 287"/>
                    <a:gd name="T9" fmla="*/ 2147483646 h 1868"/>
                    <a:gd name="T10" fmla="*/ 2147483646 w 287"/>
                    <a:gd name="T11" fmla="*/ 2147483646 h 1868"/>
                    <a:gd name="T12" fmla="*/ 2147483646 w 287"/>
                    <a:gd name="T13" fmla="*/ 2147483646 h 1868"/>
                    <a:gd name="T14" fmla="*/ 2147483646 w 287"/>
                    <a:gd name="T15" fmla="*/ 2147483646 h 1868"/>
                    <a:gd name="T16" fmla="*/ 2147483646 w 287"/>
                    <a:gd name="T17" fmla="*/ 2147483646 h 1868"/>
                    <a:gd name="T18" fmla="*/ 2147483646 w 287"/>
                    <a:gd name="T19" fmla="*/ 2147483646 h 1868"/>
                    <a:gd name="T20" fmla="*/ 2147483646 w 287"/>
                    <a:gd name="T21" fmla="*/ 2147483646 h 1868"/>
                    <a:gd name="T22" fmla="*/ 2147483646 w 287"/>
                    <a:gd name="T23" fmla="*/ 2147483646 h 1868"/>
                    <a:gd name="T24" fmla="*/ 2147483646 w 287"/>
                    <a:gd name="T25" fmla="*/ 2147483646 h 1868"/>
                    <a:gd name="T26" fmla="*/ 2147483646 w 287"/>
                    <a:gd name="T27" fmla="*/ 2147483646 h 1868"/>
                    <a:gd name="T28" fmla="*/ 2147483646 w 287"/>
                    <a:gd name="T29" fmla="*/ 2147483646 h 1868"/>
                    <a:gd name="T30" fmla="*/ 2147483646 w 287"/>
                    <a:gd name="T31" fmla="*/ 2147483646 h 1868"/>
                    <a:gd name="T32" fmla="*/ 2147483646 w 287"/>
                    <a:gd name="T33" fmla="*/ 2147483646 h 1868"/>
                    <a:gd name="T34" fmla="*/ 2147483646 w 287"/>
                    <a:gd name="T35" fmla="*/ 2147483646 h 18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7"/>
                    <a:gd name="T55" fmla="*/ 0 h 1868"/>
                    <a:gd name="T56" fmla="*/ 287 w 287"/>
                    <a:gd name="T57" fmla="*/ 1868 h 186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7" h="1868">
                      <a:moveTo>
                        <a:pt x="268" y="0"/>
                      </a:moveTo>
                      <a:cubicBezTo>
                        <a:pt x="221" y="16"/>
                        <a:pt x="244" y="23"/>
                        <a:pt x="225" y="61"/>
                      </a:cubicBezTo>
                      <a:cubicBezTo>
                        <a:pt x="216" y="80"/>
                        <a:pt x="204" y="90"/>
                        <a:pt x="190" y="105"/>
                      </a:cubicBezTo>
                      <a:cubicBezTo>
                        <a:pt x="175" y="150"/>
                        <a:pt x="158" y="177"/>
                        <a:pt x="137" y="218"/>
                      </a:cubicBezTo>
                      <a:cubicBezTo>
                        <a:pt x="140" y="273"/>
                        <a:pt x="138" y="329"/>
                        <a:pt x="146" y="384"/>
                      </a:cubicBezTo>
                      <a:cubicBezTo>
                        <a:pt x="149" y="406"/>
                        <a:pt x="164" y="424"/>
                        <a:pt x="172" y="445"/>
                      </a:cubicBezTo>
                      <a:cubicBezTo>
                        <a:pt x="196" y="506"/>
                        <a:pt x="213" y="574"/>
                        <a:pt x="251" y="628"/>
                      </a:cubicBezTo>
                      <a:cubicBezTo>
                        <a:pt x="267" y="677"/>
                        <a:pt x="287" y="726"/>
                        <a:pt x="242" y="768"/>
                      </a:cubicBezTo>
                      <a:cubicBezTo>
                        <a:pt x="229" y="819"/>
                        <a:pt x="199" y="848"/>
                        <a:pt x="172" y="890"/>
                      </a:cubicBezTo>
                      <a:cubicBezTo>
                        <a:pt x="148" y="927"/>
                        <a:pt x="127" y="966"/>
                        <a:pt x="103" y="1004"/>
                      </a:cubicBezTo>
                      <a:cubicBezTo>
                        <a:pt x="94" y="1018"/>
                        <a:pt x="47" y="1072"/>
                        <a:pt x="33" y="1100"/>
                      </a:cubicBezTo>
                      <a:cubicBezTo>
                        <a:pt x="0" y="1167"/>
                        <a:pt x="52" y="1083"/>
                        <a:pt x="7" y="1152"/>
                      </a:cubicBezTo>
                      <a:cubicBezTo>
                        <a:pt x="10" y="1184"/>
                        <a:pt x="11" y="1216"/>
                        <a:pt x="15" y="1248"/>
                      </a:cubicBezTo>
                      <a:cubicBezTo>
                        <a:pt x="22" y="1301"/>
                        <a:pt x="84" y="1345"/>
                        <a:pt x="111" y="1388"/>
                      </a:cubicBezTo>
                      <a:cubicBezTo>
                        <a:pt x="114" y="1400"/>
                        <a:pt x="114" y="1413"/>
                        <a:pt x="120" y="1423"/>
                      </a:cubicBezTo>
                      <a:cubicBezTo>
                        <a:pt x="126" y="1434"/>
                        <a:pt x="145" y="1437"/>
                        <a:pt x="146" y="1449"/>
                      </a:cubicBezTo>
                      <a:cubicBezTo>
                        <a:pt x="151" y="1557"/>
                        <a:pt x="142" y="1664"/>
                        <a:pt x="137" y="1772"/>
                      </a:cubicBezTo>
                      <a:cubicBezTo>
                        <a:pt x="136" y="1798"/>
                        <a:pt x="121" y="1868"/>
                        <a:pt x="85" y="1868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4820" name="Freeform 21"/>
                <p:cNvSpPr>
                  <a:spLocks/>
                </p:cNvSpPr>
                <p:nvPr/>
              </p:nvSpPr>
              <p:spPr bwMode="auto">
                <a:xfrm>
                  <a:off x="4378325" y="4114800"/>
                  <a:ext cx="928688" cy="1066800"/>
                </a:xfrm>
                <a:custGeom>
                  <a:avLst/>
                  <a:gdLst>
                    <a:gd name="T0" fmla="*/ 2147483646 w 585"/>
                    <a:gd name="T1" fmla="*/ 0 h 672"/>
                    <a:gd name="T2" fmla="*/ 2147483646 w 585"/>
                    <a:gd name="T3" fmla="*/ 2147483646 h 672"/>
                    <a:gd name="T4" fmla="*/ 2147483646 w 585"/>
                    <a:gd name="T5" fmla="*/ 2147483646 h 672"/>
                    <a:gd name="T6" fmla="*/ 2147483646 w 585"/>
                    <a:gd name="T7" fmla="*/ 2147483646 h 672"/>
                    <a:gd name="T8" fmla="*/ 2147483646 w 585"/>
                    <a:gd name="T9" fmla="*/ 2147483646 h 672"/>
                    <a:gd name="T10" fmla="*/ 2147483646 w 585"/>
                    <a:gd name="T11" fmla="*/ 2147483646 h 672"/>
                    <a:gd name="T12" fmla="*/ 2147483646 w 585"/>
                    <a:gd name="T13" fmla="*/ 2147483646 h 672"/>
                    <a:gd name="T14" fmla="*/ 2147483646 w 585"/>
                    <a:gd name="T15" fmla="*/ 2147483646 h 672"/>
                    <a:gd name="T16" fmla="*/ 0 w 585"/>
                    <a:gd name="T17" fmla="*/ 2147483646 h 6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5"/>
                    <a:gd name="T28" fmla="*/ 0 h 672"/>
                    <a:gd name="T29" fmla="*/ 585 w 585"/>
                    <a:gd name="T30" fmla="*/ 672 h 6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5" h="672">
                      <a:moveTo>
                        <a:pt x="585" y="0"/>
                      </a:moveTo>
                      <a:cubicBezTo>
                        <a:pt x="552" y="31"/>
                        <a:pt x="512" y="55"/>
                        <a:pt x="480" y="87"/>
                      </a:cubicBezTo>
                      <a:cubicBezTo>
                        <a:pt x="470" y="97"/>
                        <a:pt x="465" y="112"/>
                        <a:pt x="454" y="122"/>
                      </a:cubicBezTo>
                      <a:cubicBezTo>
                        <a:pt x="429" y="145"/>
                        <a:pt x="365" y="178"/>
                        <a:pt x="340" y="209"/>
                      </a:cubicBezTo>
                      <a:cubicBezTo>
                        <a:pt x="324" y="229"/>
                        <a:pt x="312" y="251"/>
                        <a:pt x="297" y="271"/>
                      </a:cubicBezTo>
                      <a:cubicBezTo>
                        <a:pt x="274" y="338"/>
                        <a:pt x="286" y="306"/>
                        <a:pt x="262" y="367"/>
                      </a:cubicBezTo>
                      <a:cubicBezTo>
                        <a:pt x="254" y="455"/>
                        <a:pt x="237" y="529"/>
                        <a:pt x="209" y="611"/>
                      </a:cubicBezTo>
                      <a:cubicBezTo>
                        <a:pt x="203" y="628"/>
                        <a:pt x="174" y="617"/>
                        <a:pt x="157" y="620"/>
                      </a:cubicBezTo>
                      <a:cubicBezTo>
                        <a:pt x="123" y="652"/>
                        <a:pt x="49" y="672"/>
                        <a:pt x="0" y="672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4821" name="Freeform 22"/>
                <p:cNvSpPr>
                  <a:spLocks/>
                </p:cNvSpPr>
                <p:nvPr/>
              </p:nvSpPr>
              <p:spPr bwMode="auto">
                <a:xfrm>
                  <a:off x="5665788" y="3546475"/>
                  <a:ext cx="1458912" cy="1108075"/>
                </a:xfrm>
                <a:custGeom>
                  <a:avLst/>
                  <a:gdLst>
                    <a:gd name="T0" fmla="*/ 0 w 919"/>
                    <a:gd name="T1" fmla="*/ 0 h 698"/>
                    <a:gd name="T2" fmla="*/ 2147483646 w 919"/>
                    <a:gd name="T3" fmla="*/ 2147483646 h 698"/>
                    <a:gd name="T4" fmla="*/ 2147483646 w 919"/>
                    <a:gd name="T5" fmla="*/ 2147483646 h 698"/>
                    <a:gd name="T6" fmla="*/ 2147483646 w 919"/>
                    <a:gd name="T7" fmla="*/ 2147483646 h 698"/>
                    <a:gd name="T8" fmla="*/ 2147483646 w 919"/>
                    <a:gd name="T9" fmla="*/ 2147483646 h 698"/>
                    <a:gd name="T10" fmla="*/ 2147483646 w 919"/>
                    <a:gd name="T11" fmla="*/ 2147483646 h 698"/>
                    <a:gd name="T12" fmla="*/ 2147483646 w 919"/>
                    <a:gd name="T13" fmla="*/ 2147483646 h 6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9"/>
                    <a:gd name="T22" fmla="*/ 0 h 698"/>
                    <a:gd name="T23" fmla="*/ 919 w 919"/>
                    <a:gd name="T24" fmla="*/ 698 h 6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9" h="698">
                      <a:moveTo>
                        <a:pt x="0" y="0"/>
                      </a:moveTo>
                      <a:cubicBezTo>
                        <a:pt x="9" y="133"/>
                        <a:pt x="11" y="286"/>
                        <a:pt x="88" y="402"/>
                      </a:cubicBezTo>
                      <a:cubicBezTo>
                        <a:pt x="109" y="471"/>
                        <a:pt x="261" y="469"/>
                        <a:pt x="315" y="471"/>
                      </a:cubicBezTo>
                      <a:cubicBezTo>
                        <a:pt x="455" y="476"/>
                        <a:pt x="594" y="477"/>
                        <a:pt x="734" y="480"/>
                      </a:cubicBezTo>
                      <a:cubicBezTo>
                        <a:pt x="769" y="492"/>
                        <a:pt x="803" y="503"/>
                        <a:pt x="838" y="515"/>
                      </a:cubicBezTo>
                      <a:cubicBezTo>
                        <a:pt x="915" y="592"/>
                        <a:pt x="861" y="521"/>
                        <a:pt x="891" y="611"/>
                      </a:cubicBezTo>
                      <a:cubicBezTo>
                        <a:pt x="919" y="695"/>
                        <a:pt x="908" y="545"/>
                        <a:pt x="908" y="69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4822" name="Freeform 23"/>
                <p:cNvSpPr>
                  <a:spLocks/>
                </p:cNvSpPr>
                <p:nvPr/>
              </p:nvSpPr>
              <p:spPr bwMode="auto">
                <a:xfrm>
                  <a:off x="4724400" y="5251450"/>
                  <a:ext cx="720725" cy="193675"/>
                </a:xfrm>
                <a:custGeom>
                  <a:avLst/>
                  <a:gdLst>
                    <a:gd name="T0" fmla="*/ 2147483646 w 454"/>
                    <a:gd name="T1" fmla="*/ 0 h 122"/>
                    <a:gd name="T2" fmla="*/ 2147483646 w 454"/>
                    <a:gd name="T3" fmla="*/ 2147483646 h 122"/>
                    <a:gd name="T4" fmla="*/ 2147483646 w 454"/>
                    <a:gd name="T5" fmla="*/ 2147483646 h 122"/>
                    <a:gd name="T6" fmla="*/ 0 w 454"/>
                    <a:gd name="T7" fmla="*/ 2147483646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4"/>
                    <a:gd name="T13" fmla="*/ 0 h 122"/>
                    <a:gd name="T14" fmla="*/ 454 w 45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4" h="122">
                      <a:moveTo>
                        <a:pt x="454" y="0"/>
                      </a:moveTo>
                      <a:cubicBezTo>
                        <a:pt x="386" y="6"/>
                        <a:pt x="350" y="13"/>
                        <a:pt x="288" y="26"/>
                      </a:cubicBezTo>
                      <a:cubicBezTo>
                        <a:pt x="248" y="52"/>
                        <a:pt x="223" y="62"/>
                        <a:pt x="175" y="69"/>
                      </a:cubicBezTo>
                      <a:cubicBezTo>
                        <a:pt x="131" y="113"/>
                        <a:pt x="58" y="122"/>
                        <a:pt x="0" y="122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4823" name="Freeform 24"/>
                <p:cNvSpPr>
                  <a:spLocks/>
                </p:cNvSpPr>
                <p:nvPr/>
              </p:nvSpPr>
              <p:spPr bwMode="auto">
                <a:xfrm>
                  <a:off x="5487988" y="5103813"/>
                  <a:ext cx="954087" cy="606425"/>
                </a:xfrm>
                <a:custGeom>
                  <a:avLst/>
                  <a:gdLst>
                    <a:gd name="T0" fmla="*/ 2147483646 w 601"/>
                    <a:gd name="T1" fmla="*/ 2147483646 h 382"/>
                    <a:gd name="T2" fmla="*/ 2147483646 w 601"/>
                    <a:gd name="T3" fmla="*/ 2147483646 h 382"/>
                    <a:gd name="T4" fmla="*/ 2147483646 w 601"/>
                    <a:gd name="T5" fmla="*/ 2147483646 h 382"/>
                    <a:gd name="T6" fmla="*/ 2147483646 w 601"/>
                    <a:gd name="T7" fmla="*/ 2147483646 h 382"/>
                    <a:gd name="T8" fmla="*/ 2147483646 w 601"/>
                    <a:gd name="T9" fmla="*/ 2147483646 h 382"/>
                    <a:gd name="T10" fmla="*/ 2147483646 w 601"/>
                    <a:gd name="T11" fmla="*/ 2147483646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1"/>
                    <a:gd name="T19" fmla="*/ 0 h 382"/>
                    <a:gd name="T20" fmla="*/ 601 w 601"/>
                    <a:gd name="T21" fmla="*/ 382 h 3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1" h="382">
                      <a:moveTo>
                        <a:pt x="8" y="49"/>
                      </a:moveTo>
                      <a:cubicBezTo>
                        <a:pt x="29" y="166"/>
                        <a:pt x="0" y="0"/>
                        <a:pt x="25" y="162"/>
                      </a:cubicBezTo>
                      <a:cubicBezTo>
                        <a:pt x="43" y="278"/>
                        <a:pt x="9" y="258"/>
                        <a:pt x="78" y="276"/>
                      </a:cubicBezTo>
                      <a:cubicBezTo>
                        <a:pt x="163" y="332"/>
                        <a:pt x="278" y="331"/>
                        <a:pt x="374" y="337"/>
                      </a:cubicBezTo>
                      <a:cubicBezTo>
                        <a:pt x="483" y="365"/>
                        <a:pt x="358" y="358"/>
                        <a:pt x="558" y="372"/>
                      </a:cubicBezTo>
                      <a:cubicBezTo>
                        <a:pt x="595" y="382"/>
                        <a:pt x="580" y="381"/>
                        <a:pt x="601" y="381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4816" name="Grupo 28"/>
              <p:cNvGrpSpPr>
                <a:grpSpLocks/>
              </p:cNvGrpSpPr>
              <p:nvPr/>
            </p:nvGrpSpPr>
            <p:grpSpPr bwMode="auto">
              <a:xfrm>
                <a:off x="7631146" y="3629025"/>
                <a:ext cx="864339" cy="424281"/>
                <a:chOff x="7631146" y="3629025"/>
                <a:chExt cx="864339" cy="424281"/>
              </a:xfrm>
            </p:grpSpPr>
            <p:sp>
              <p:nvSpPr>
                <p:cNvPr id="2048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631146" y="3714752"/>
                  <a:ext cx="86433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120 mm</a:t>
                  </a:r>
                </a:p>
              </p:txBody>
            </p:sp>
            <p:sp>
              <p:nvSpPr>
                <p:cNvPr id="204818" name="Oval 26"/>
                <p:cNvSpPr>
                  <a:spLocks noChangeArrowheads="1"/>
                </p:cNvSpPr>
                <p:nvPr/>
              </p:nvSpPr>
              <p:spPr bwMode="auto">
                <a:xfrm rot="10800000">
                  <a:off x="7669213" y="3629025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</p:grpSp>
      </p:grp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42875" y="2338388"/>
            <a:ext cx="321468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Trebuchet MS" pitchFamily="34" charset="0"/>
              </a:rPr>
              <a:t>  50+70= 120 mm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pt-BR" sz="2000" kern="0" dirty="0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Trebuchet MS" pitchFamily="34" charset="0"/>
              </a:rPr>
              <a:t>120/2 = 60 mm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pt-BR" sz="2000" kern="0" dirty="0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err="1">
                <a:latin typeface="Trebuchet MS" pitchFamily="34" charset="0"/>
              </a:rPr>
              <a:t>P</a:t>
            </a:r>
            <a:r>
              <a:rPr lang="pt-BR" sz="2000" kern="0" baseline="-25000" dirty="0" err="1">
                <a:latin typeface="Trebuchet MS" pitchFamily="34" charset="0"/>
              </a:rPr>
              <a:t>média</a:t>
            </a:r>
            <a:r>
              <a:rPr lang="pt-BR" sz="2000" kern="0" dirty="0">
                <a:latin typeface="Trebuchet MS" pitchFamily="34" charset="0"/>
              </a:rPr>
              <a:t> = 60 mm</a:t>
            </a:r>
          </a:p>
        </p:txBody>
      </p:sp>
      <p:sp>
        <p:nvSpPr>
          <p:cNvPr id="204804" name="Text Box 23"/>
          <p:cNvSpPr txBox="1">
            <a:spLocks noChangeArrowheads="1"/>
          </p:cNvSpPr>
          <p:nvPr/>
        </p:nvSpPr>
        <p:spPr bwMode="auto">
          <a:xfrm>
            <a:off x="144463" y="4857750"/>
            <a:ext cx="3070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Obs.: Forte precipitação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junto ao divisor não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está sendo considerada</a:t>
            </a:r>
          </a:p>
        </p:txBody>
      </p:sp>
      <p:sp>
        <p:nvSpPr>
          <p:cNvPr id="204806" name="CaixaDeTexto 36"/>
          <p:cNvSpPr txBox="1">
            <a:spLocks noChangeArrowheads="1"/>
          </p:cNvSpPr>
          <p:nvPr/>
        </p:nvSpPr>
        <p:spPr bwMode="auto">
          <a:xfrm>
            <a:off x="1006475" y="368300"/>
            <a:ext cx="700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Precipitação média numa bacia</a:t>
            </a:r>
          </a:p>
        </p:txBody>
      </p:sp>
      <p:sp>
        <p:nvSpPr>
          <p:cNvPr id="38" name="Rectangle 8"/>
          <p:cNvSpPr txBox="1">
            <a:spLocks noChangeArrowheads="1"/>
          </p:cNvSpPr>
          <p:nvPr/>
        </p:nvSpPr>
        <p:spPr bwMode="auto">
          <a:xfrm>
            <a:off x="142875" y="1500188"/>
            <a:ext cx="32146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400" kern="0" dirty="0">
                <a:latin typeface="Trebuchet MS" pitchFamily="34" charset="0"/>
              </a:rPr>
              <a:t> Problemas da média</a:t>
            </a:r>
          </a:p>
        </p:txBody>
      </p:sp>
    </p:spTree>
    <p:extLst>
      <p:ext uri="{BB962C8B-B14F-4D97-AF65-F5344CB8AC3E}">
        <p14:creationId xmlns:p14="http://schemas.microsoft.com/office/powerpoint/2010/main" val="426345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3"/>
          <p:cNvGrpSpPr>
            <a:grpSpLocks/>
          </p:cNvGrpSpPr>
          <p:nvPr/>
        </p:nvGrpSpPr>
        <p:grpSpPr bwMode="auto">
          <a:xfrm>
            <a:off x="2019300" y="2620963"/>
            <a:ext cx="4313238" cy="3168650"/>
            <a:chOff x="1140" y="1671"/>
            <a:chExt cx="2717" cy="1996"/>
          </a:xfrm>
        </p:grpSpPr>
        <p:sp>
          <p:nvSpPr>
            <p:cNvPr id="87055" name="Freeform 4"/>
            <p:cNvSpPr>
              <a:spLocks/>
            </p:cNvSpPr>
            <p:nvPr/>
          </p:nvSpPr>
          <p:spPr bwMode="auto">
            <a:xfrm>
              <a:off x="1140" y="1671"/>
              <a:ext cx="2717" cy="1996"/>
            </a:xfrm>
            <a:custGeom>
              <a:avLst/>
              <a:gdLst>
                <a:gd name="T0" fmla="*/ 86 w 2717"/>
                <a:gd name="T1" fmla="*/ 1663 h 1996"/>
                <a:gd name="T2" fmla="*/ 51 w 2717"/>
                <a:gd name="T3" fmla="*/ 1560 h 1996"/>
                <a:gd name="T4" fmla="*/ 26 w 2717"/>
                <a:gd name="T5" fmla="*/ 1218 h 1996"/>
                <a:gd name="T6" fmla="*/ 0 w 2717"/>
                <a:gd name="T7" fmla="*/ 1003 h 1996"/>
                <a:gd name="T8" fmla="*/ 137 w 2717"/>
                <a:gd name="T9" fmla="*/ 900 h 1996"/>
                <a:gd name="T10" fmla="*/ 489 w 2717"/>
                <a:gd name="T11" fmla="*/ 815 h 1996"/>
                <a:gd name="T12" fmla="*/ 617 w 2717"/>
                <a:gd name="T13" fmla="*/ 643 h 1996"/>
                <a:gd name="T14" fmla="*/ 737 w 2717"/>
                <a:gd name="T15" fmla="*/ 309 h 1996"/>
                <a:gd name="T16" fmla="*/ 754 w 2717"/>
                <a:gd name="T17" fmla="*/ 240 h 1996"/>
                <a:gd name="T18" fmla="*/ 789 w 2717"/>
                <a:gd name="T19" fmla="*/ 232 h 1996"/>
                <a:gd name="T20" fmla="*/ 909 w 2717"/>
                <a:gd name="T21" fmla="*/ 198 h 1996"/>
                <a:gd name="T22" fmla="*/ 1586 w 2717"/>
                <a:gd name="T23" fmla="*/ 206 h 1996"/>
                <a:gd name="T24" fmla="*/ 1809 w 2717"/>
                <a:gd name="T25" fmla="*/ 163 h 1996"/>
                <a:gd name="T26" fmla="*/ 2057 w 2717"/>
                <a:gd name="T27" fmla="*/ 0 h 1996"/>
                <a:gd name="T28" fmla="*/ 2314 w 2717"/>
                <a:gd name="T29" fmla="*/ 18 h 1996"/>
                <a:gd name="T30" fmla="*/ 2400 w 2717"/>
                <a:gd name="T31" fmla="*/ 103 h 1996"/>
                <a:gd name="T32" fmla="*/ 2537 w 2717"/>
                <a:gd name="T33" fmla="*/ 386 h 1996"/>
                <a:gd name="T34" fmla="*/ 2529 w 2717"/>
                <a:gd name="T35" fmla="*/ 489 h 1996"/>
                <a:gd name="T36" fmla="*/ 2349 w 2717"/>
                <a:gd name="T37" fmla="*/ 712 h 1996"/>
                <a:gd name="T38" fmla="*/ 2717 w 2717"/>
                <a:gd name="T39" fmla="*/ 1440 h 1996"/>
                <a:gd name="T40" fmla="*/ 2580 w 2717"/>
                <a:gd name="T41" fmla="*/ 1638 h 1996"/>
                <a:gd name="T42" fmla="*/ 2477 w 2717"/>
                <a:gd name="T43" fmla="*/ 1749 h 1996"/>
                <a:gd name="T44" fmla="*/ 2289 w 2717"/>
                <a:gd name="T45" fmla="*/ 1766 h 1996"/>
                <a:gd name="T46" fmla="*/ 1911 w 2717"/>
                <a:gd name="T47" fmla="*/ 1775 h 1996"/>
                <a:gd name="T48" fmla="*/ 1697 w 2717"/>
                <a:gd name="T49" fmla="*/ 1740 h 1996"/>
                <a:gd name="T50" fmla="*/ 1611 w 2717"/>
                <a:gd name="T51" fmla="*/ 1526 h 1996"/>
                <a:gd name="T52" fmla="*/ 1526 w 2717"/>
                <a:gd name="T53" fmla="*/ 1492 h 1996"/>
                <a:gd name="T54" fmla="*/ 1346 w 2717"/>
                <a:gd name="T55" fmla="*/ 1620 h 1996"/>
                <a:gd name="T56" fmla="*/ 1294 w 2717"/>
                <a:gd name="T57" fmla="*/ 1740 h 1996"/>
                <a:gd name="T58" fmla="*/ 1243 w 2717"/>
                <a:gd name="T59" fmla="*/ 1826 h 1996"/>
                <a:gd name="T60" fmla="*/ 883 w 2717"/>
                <a:gd name="T61" fmla="*/ 1972 h 1996"/>
                <a:gd name="T62" fmla="*/ 686 w 2717"/>
                <a:gd name="T63" fmla="*/ 1955 h 1996"/>
                <a:gd name="T64" fmla="*/ 626 w 2717"/>
                <a:gd name="T65" fmla="*/ 1895 h 1996"/>
                <a:gd name="T66" fmla="*/ 386 w 2717"/>
                <a:gd name="T67" fmla="*/ 1800 h 1996"/>
                <a:gd name="T68" fmla="*/ 283 w 2717"/>
                <a:gd name="T69" fmla="*/ 1775 h 1996"/>
                <a:gd name="T70" fmla="*/ 180 w 2717"/>
                <a:gd name="T71" fmla="*/ 1723 h 1996"/>
                <a:gd name="T72" fmla="*/ 86 w 2717"/>
                <a:gd name="T73" fmla="*/ 1663 h 1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17"/>
                <a:gd name="T112" fmla="*/ 0 h 1996"/>
                <a:gd name="T113" fmla="*/ 2717 w 2717"/>
                <a:gd name="T114" fmla="*/ 1996 h 19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17" h="1996">
                  <a:moveTo>
                    <a:pt x="86" y="1663"/>
                  </a:moveTo>
                  <a:cubicBezTo>
                    <a:pt x="78" y="1619"/>
                    <a:pt x="76" y="1596"/>
                    <a:pt x="51" y="1560"/>
                  </a:cubicBezTo>
                  <a:cubicBezTo>
                    <a:pt x="47" y="1435"/>
                    <a:pt x="53" y="1333"/>
                    <a:pt x="26" y="1218"/>
                  </a:cubicBezTo>
                  <a:cubicBezTo>
                    <a:pt x="20" y="1143"/>
                    <a:pt x="11" y="1076"/>
                    <a:pt x="0" y="1003"/>
                  </a:cubicBezTo>
                  <a:cubicBezTo>
                    <a:pt x="39" y="945"/>
                    <a:pt x="70" y="923"/>
                    <a:pt x="137" y="900"/>
                  </a:cubicBezTo>
                  <a:cubicBezTo>
                    <a:pt x="241" y="824"/>
                    <a:pt x="365" y="821"/>
                    <a:pt x="489" y="815"/>
                  </a:cubicBezTo>
                  <a:cubicBezTo>
                    <a:pt x="584" y="781"/>
                    <a:pt x="546" y="807"/>
                    <a:pt x="617" y="643"/>
                  </a:cubicBezTo>
                  <a:cubicBezTo>
                    <a:pt x="657" y="551"/>
                    <a:pt x="701" y="401"/>
                    <a:pt x="737" y="309"/>
                  </a:cubicBezTo>
                  <a:cubicBezTo>
                    <a:pt x="746" y="287"/>
                    <a:pt x="739" y="258"/>
                    <a:pt x="754" y="240"/>
                  </a:cubicBezTo>
                  <a:cubicBezTo>
                    <a:pt x="762" y="231"/>
                    <a:pt x="778" y="236"/>
                    <a:pt x="789" y="232"/>
                  </a:cubicBezTo>
                  <a:cubicBezTo>
                    <a:pt x="831" y="218"/>
                    <a:pt x="865" y="206"/>
                    <a:pt x="909" y="198"/>
                  </a:cubicBezTo>
                  <a:cubicBezTo>
                    <a:pt x="1175" y="203"/>
                    <a:pt x="1339" y="216"/>
                    <a:pt x="1586" y="206"/>
                  </a:cubicBezTo>
                  <a:cubicBezTo>
                    <a:pt x="1631" y="201"/>
                    <a:pt x="1755" y="199"/>
                    <a:pt x="1809" y="163"/>
                  </a:cubicBezTo>
                  <a:cubicBezTo>
                    <a:pt x="1896" y="105"/>
                    <a:pt x="1959" y="26"/>
                    <a:pt x="2057" y="0"/>
                  </a:cubicBezTo>
                  <a:cubicBezTo>
                    <a:pt x="2143" y="6"/>
                    <a:pt x="2229" y="5"/>
                    <a:pt x="2314" y="18"/>
                  </a:cubicBezTo>
                  <a:cubicBezTo>
                    <a:pt x="2350" y="23"/>
                    <a:pt x="2379" y="78"/>
                    <a:pt x="2400" y="103"/>
                  </a:cubicBezTo>
                  <a:cubicBezTo>
                    <a:pt x="2470" y="186"/>
                    <a:pt x="2517" y="278"/>
                    <a:pt x="2537" y="386"/>
                  </a:cubicBezTo>
                  <a:cubicBezTo>
                    <a:pt x="2534" y="420"/>
                    <a:pt x="2543" y="458"/>
                    <a:pt x="2529" y="489"/>
                  </a:cubicBezTo>
                  <a:cubicBezTo>
                    <a:pt x="2470" y="621"/>
                    <a:pt x="2426" y="632"/>
                    <a:pt x="2349" y="712"/>
                  </a:cubicBezTo>
                  <a:cubicBezTo>
                    <a:pt x="2477" y="959"/>
                    <a:pt x="2632" y="1174"/>
                    <a:pt x="2717" y="1440"/>
                  </a:cubicBezTo>
                  <a:cubicBezTo>
                    <a:pt x="2685" y="1537"/>
                    <a:pt x="2649" y="1563"/>
                    <a:pt x="2580" y="1638"/>
                  </a:cubicBezTo>
                  <a:cubicBezTo>
                    <a:pt x="2551" y="1670"/>
                    <a:pt x="2513" y="1732"/>
                    <a:pt x="2477" y="1749"/>
                  </a:cubicBezTo>
                  <a:cubicBezTo>
                    <a:pt x="2474" y="1750"/>
                    <a:pt x="2292" y="1766"/>
                    <a:pt x="2289" y="1766"/>
                  </a:cubicBezTo>
                  <a:cubicBezTo>
                    <a:pt x="2163" y="1771"/>
                    <a:pt x="2037" y="1772"/>
                    <a:pt x="1911" y="1775"/>
                  </a:cubicBezTo>
                  <a:cubicBezTo>
                    <a:pt x="1836" y="1799"/>
                    <a:pt x="1753" y="1796"/>
                    <a:pt x="1697" y="1740"/>
                  </a:cubicBezTo>
                  <a:cubicBezTo>
                    <a:pt x="1681" y="1671"/>
                    <a:pt x="1655" y="1583"/>
                    <a:pt x="1611" y="1526"/>
                  </a:cubicBezTo>
                  <a:cubicBezTo>
                    <a:pt x="1592" y="1502"/>
                    <a:pt x="1553" y="1501"/>
                    <a:pt x="1526" y="1492"/>
                  </a:cubicBezTo>
                  <a:cubicBezTo>
                    <a:pt x="1426" y="1538"/>
                    <a:pt x="1407" y="1544"/>
                    <a:pt x="1346" y="1620"/>
                  </a:cubicBezTo>
                  <a:cubicBezTo>
                    <a:pt x="1330" y="1662"/>
                    <a:pt x="1319" y="1703"/>
                    <a:pt x="1294" y="1740"/>
                  </a:cubicBezTo>
                  <a:cubicBezTo>
                    <a:pt x="1284" y="1782"/>
                    <a:pt x="1273" y="1796"/>
                    <a:pt x="1243" y="1826"/>
                  </a:cubicBezTo>
                  <a:cubicBezTo>
                    <a:pt x="1195" y="1965"/>
                    <a:pt x="998" y="1964"/>
                    <a:pt x="883" y="1972"/>
                  </a:cubicBezTo>
                  <a:cubicBezTo>
                    <a:pt x="817" y="1969"/>
                    <a:pt x="737" y="1996"/>
                    <a:pt x="686" y="1955"/>
                  </a:cubicBezTo>
                  <a:cubicBezTo>
                    <a:pt x="664" y="1937"/>
                    <a:pt x="648" y="1912"/>
                    <a:pt x="626" y="1895"/>
                  </a:cubicBezTo>
                  <a:cubicBezTo>
                    <a:pt x="531" y="1821"/>
                    <a:pt x="500" y="1811"/>
                    <a:pt x="386" y="1800"/>
                  </a:cubicBezTo>
                  <a:cubicBezTo>
                    <a:pt x="352" y="1792"/>
                    <a:pt x="317" y="1783"/>
                    <a:pt x="283" y="1775"/>
                  </a:cubicBezTo>
                  <a:cubicBezTo>
                    <a:pt x="137" y="1676"/>
                    <a:pt x="319" y="1793"/>
                    <a:pt x="180" y="1723"/>
                  </a:cubicBezTo>
                  <a:cubicBezTo>
                    <a:pt x="147" y="1706"/>
                    <a:pt x="118" y="1682"/>
                    <a:pt x="86" y="166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7056" name="Freeform 5"/>
            <p:cNvSpPr>
              <a:spLocks/>
            </p:cNvSpPr>
            <p:nvPr/>
          </p:nvSpPr>
          <p:spPr bwMode="auto">
            <a:xfrm>
              <a:off x="1826" y="1731"/>
              <a:ext cx="1671" cy="1089"/>
            </a:xfrm>
            <a:custGeom>
              <a:avLst/>
              <a:gdLst>
                <a:gd name="T0" fmla="*/ 0 w 1671"/>
                <a:gd name="T1" fmla="*/ 1089 h 1089"/>
                <a:gd name="T2" fmla="*/ 34 w 1671"/>
                <a:gd name="T3" fmla="*/ 1020 h 1089"/>
                <a:gd name="T4" fmla="*/ 257 w 1671"/>
                <a:gd name="T5" fmla="*/ 969 h 1089"/>
                <a:gd name="T6" fmla="*/ 368 w 1671"/>
                <a:gd name="T7" fmla="*/ 1003 h 1089"/>
                <a:gd name="T8" fmla="*/ 548 w 1671"/>
                <a:gd name="T9" fmla="*/ 1020 h 1089"/>
                <a:gd name="T10" fmla="*/ 668 w 1671"/>
                <a:gd name="T11" fmla="*/ 1012 h 1089"/>
                <a:gd name="T12" fmla="*/ 797 w 1671"/>
                <a:gd name="T13" fmla="*/ 712 h 1089"/>
                <a:gd name="T14" fmla="*/ 814 w 1671"/>
                <a:gd name="T15" fmla="*/ 660 h 1089"/>
                <a:gd name="T16" fmla="*/ 900 w 1671"/>
                <a:gd name="T17" fmla="*/ 626 h 1089"/>
                <a:gd name="T18" fmla="*/ 1200 w 1671"/>
                <a:gd name="T19" fmla="*/ 600 h 1089"/>
                <a:gd name="T20" fmla="*/ 1251 w 1671"/>
                <a:gd name="T21" fmla="*/ 523 h 1089"/>
                <a:gd name="T22" fmla="*/ 1328 w 1671"/>
                <a:gd name="T23" fmla="*/ 420 h 1089"/>
                <a:gd name="T24" fmla="*/ 1363 w 1671"/>
                <a:gd name="T25" fmla="*/ 378 h 1089"/>
                <a:gd name="T26" fmla="*/ 1414 w 1671"/>
                <a:gd name="T27" fmla="*/ 300 h 1089"/>
                <a:gd name="T28" fmla="*/ 1500 w 1671"/>
                <a:gd name="T29" fmla="*/ 240 h 1089"/>
                <a:gd name="T30" fmla="*/ 1551 w 1671"/>
                <a:gd name="T31" fmla="*/ 223 h 1089"/>
                <a:gd name="T32" fmla="*/ 1577 w 1671"/>
                <a:gd name="T33" fmla="*/ 172 h 1089"/>
                <a:gd name="T34" fmla="*/ 1654 w 1671"/>
                <a:gd name="T35" fmla="*/ 138 h 1089"/>
                <a:gd name="T36" fmla="*/ 1671 w 1671"/>
                <a:gd name="T37" fmla="*/ 0 h 10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71"/>
                <a:gd name="T58" fmla="*/ 0 h 1089"/>
                <a:gd name="T59" fmla="*/ 1671 w 1671"/>
                <a:gd name="T60" fmla="*/ 1089 h 10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71" h="1089">
                  <a:moveTo>
                    <a:pt x="0" y="1089"/>
                  </a:moveTo>
                  <a:cubicBezTo>
                    <a:pt x="9" y="1061"/>
                    <a:pt x="13" y="1042"/>
                    <a:pt x="34" y="1020"/>
                  </a:cubicBezTo>
                  <a:cubicBezTo>
                    <a:pt x="73" y="911"/>
                    <a:pt x="110" y="962"/>
                    <a:pt x="257" y="969"/>
                  </a:cubicBezTo>
                  <a:cubicBezTo>
                    <a:pt x="290" y="980"/>
                    <a:pt x="333" y="999"/>
                    <a:pt x="368" y="1003"/>
                  </a:cubicBezTo>
                  <a:cubicBezTo>
                    <a:pt x="428" y="1010"/>
                    <a:pt x="548" y="1020"/>
                    <a:pt x="548" y="1020"/>
                  </a:cubicBezTo>
                  <a:cubicBezTo>
                    <a:pt x="588" y="1017"/>
                    <a:pt x="628" y="1019"/>
                    <a:pt x="668" y="1012"/>
                  </a:cubicBezTo>
                  <a:cubicBezTo>
                    <a:pt x="731" y="1001"/>
                    <a:pt x="769" y="795"/>
                    <a:pt x="797" y="712"/>
                  </a:cubicBezTo>
                  <a:cubicBezTo>
                    <a:pt x="798" y="709"/>
                    <a:pt x="812" y="663"/>
                    <a:pt x="814" y="660"/>
                  </a:cubicBezTo>
                  <a:cubicBezTo>
                    <a:pt x="833" y="637"/>
                    <a:pt x="874" y="633"/>
                    <a:pt x="900" y="626"/>
                  </a:cubicBezTo>
                  <a:cubicBezTo>
                    <a:pt x="994" y="599"/>
                    <a:pt x="1102" y="609"/>
                    <a:pt x="1200" y="600"/>
                  </a:cubicBezTo>
                  <a:cubicBezTo>
                    <a:pt x="1226" y="574"/>
                    <a:pt x="1232" y="552"/>
                    <a:pt x="1251" y="523"/>
                  </a:cubicBezTo>
                  <a:cubicBezTo>
                    <a:pt x="1275" y="487"/>
                    <a:pt x="1302" y="454"/>
                    <a:pt x="1328" y="420"/>
                  </a:cubicBezTo>
                  <a:cubicBezTo>
                    <a:pt x="1339" y="406"/>
                    <a:pt x="1353" y="393"/>
                    <a:pt x="1363" y="378"/>
                  </a:cubicBezTo>
                  <a:cubicBezTo>
                    <a:pt x="1382" y="350"/>
                    <a:pt x="1390" y="325"/>
                    <a:pt x="1414" y="300"/>
                  </a:cubicBezTo>
                  <a:cubicBezTo>
                    <a:pt x="1430" y="256"/>
                    <a:pt x="1456" y="255"/>
                    <a:pt x="1500" y="240"/>
                  </a:cubicBezTo>
                  <a:cubicBezTo>
                    <a:pt x="1517" y="234"/>
                    <a:pt x="1551" y="223"/>
                    <a:pt x="1551" y="223"/>
                  </a:cubicBezTo>
                  <a:cubicBezTo>
                    <a:pt x="1562" y="207"/>
                    <a:pt x="1565" y="187"/>
                    <a:pt x="1577" y="172"/>
                  </a:cubicBezTo>
                  <a:cubicBezTo>
                    <a:pt x="1594" y="152"/>
                    <a:pt x="1631" y="145"/>
                    <a:pt x="1654" y="138"/>
                  </a:cubicBezTo>
                  <a:cubicBezTo>
                    <a:pt x="1669" y="94"/>
                    <a:pt x="1671" y="0"/>
                    <a:pt x="1671" y="0"/>
                  </a:cubicBezTo>
                </a:path>
              </a:pathLst>
            </a:cu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7057" name="Freeform 6"/>
            <p:cNvSpPr>
              <a:spLocks/>
            </p:cNvSpPr>
            <p:nvPr/>
          </p:nvSpPr>
          <p:spPr bwMode="auto">
            <a:xfrm>
              <a:off x="2949" y="2331"/>
              <a:ext cx="411" cy="832"/>
            </a:xfrm>
            <a:custGeom>
              <a:avLst/>
              <a:gdLst>
                <a:gd name="T0" fmla="*/ 68 w 411"/>
                <a:gd name="T1" fmla="*/ 0 h 832"/>
                <a:gd name="T2" fmla="*/ 60 w 411"/>
                <a:gd name="T3" fmla="*/ 78 h 832"/>
                <a:gd name="T4" fmla="*/ 0 w 411"/>
                <a:gd name="T5" fmla="*/ 155 h 832"/>
                <a:gd name="T6" fmla="*/ 77 w 411"/>
                <a:gd name="T7" fmla="*/ 163 h 832"/>
                <a:gd name="T8" fmla="*/ 85 w 411"/>
                <a:gd name="T9" fmla="*/ 223 h 832"/>
                <a:gd name="T10" fmla="*/ 128 w 411"/>
                <a:gd name="T11" fmla="*/ 318 h 832"/>
                <a:gd name="T12" fmla="*/ 154 w 411"/>
                <a:gd name="T13" fmla="*/ 326 h 832"/>
                <a:gd name="T14" fmla="*/ 214 w 411"/>
                <a:gd name="T15" fmla="*/ 395 h 832"/>
                <a:gd name="T16" fmla="*/ 180 w 411"/>
                <a:gd name="T17" fmla="*/ 558 h 832"/>
                <a:gd name="T18" fmla="*/ 265 w 411"/>
                <a:gd name="T19" fmla="*/ 720 h 832"/>
                <a:gd name="T20" fmla="*/ 360 w 411"/>
                <a:gd name="T21" fmla="*/ 798 h 832"/>
                <a:gd name="T22" fmla="*/ 411 w 411"/>
                <a:gd name="T23" fmla="*/ 832 h 8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1"/>
                <a:gd name="T37" fmla="*/ 0 h 832"/>
                <a:gd name="T38" fmla="*/ 411 w 411"/>
                <a:gd name="T39" fmla="*/ 832 h 8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1" h="832">
                  <a:moveTo>
                    <a:pt x="68" y="0"/>
                  </a:moveTo>
                  <a:cubicBezTo>
                    <a:pt x="65" y="26"/>
                    <a:pt x="66" y="53"/>
                    <a:pt x="60" y="78"/>
                  </a:cubicBezTo>
                  <a:cubicBezTo>
                    <a:pt x="53" y="104"/>
                    <a:pt x="15" y="132"/>
                    <a:pt x="0" y="155"/>
                  </a:cubicBezTo>
                  <a:cubicBezTo>
                    <a:pt x="26" y="158"/>
                    <a:pt x="57" y="147"/>
                    <a:pt x="77" y="163"/>
                  </a:cubicBezTo>
                  <a:cubicBezTo>
                    <a:pt x="93" y="176"/>
                    <a:pt x="79" y="204"/>
                    <a:pt x="85" y="223"/>
                  </a:cubicBezTo>
                  <a:cubicBezTo>
                    <a:pt x="87" y="231"/>
                    <a:pt x="126" y="316"/>
                    <a:pt x="128" y="318"/>
                  </a:cubicBezTo>
                  <a:cubicBezTo>
                    <a:pt x="134" y="324"/>
                    <a:pt x="145" y="323"/>
                    <a:pt x="154" y="326"/>
                  </a:cubicBezTo>
                  <a:cubicBezTo>
                    <a:pt x="184" y="346"/>
                    <a:pt x="202" y="360"/>
                    <a:pt x="214" y="395"/>
                  </a:cubicBezTo>
                  <a:cubicBezTo>
                    <a:pt x="207" y="459"/>
                    <a:pt x="198" y="500"/>
                    <a:pt x="180" y="558"/>
                  </a:cubicBezTo>
                  <a:cubicBezTo>
                    <a:pt x="193" y="625"/>
                    <a:pt x="208" y="681"/>
                    <a:pt x="265" y="720"/>
                  </a:cubicBezTo>
                  <a:cubicBezTo>
                    <a:pt x="289" y="789"/>
                    <a:pt x="302" y="766"/>
                    <a:pt x="360" y="798"/>
                  </a:cubicBezTo>
                  <a:cubicBezTo>
                    <a:pt x="378" y="808"/>
                    <a:pt x="411" y="832"/>
                    <a:pt x="411" y="832"/>
                  </a:cubicBezTo>
                </a:path>
              </a:pathLst>
            </a:cu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7058" name="Freeform 7"/>
            <p:cNvSpPr>
              <a:spLocks/>
            </p:cNvSpPr>
            <p:nvPr/>
          </p:nvSpPr>
          <p:spPr bwMode="auto">
            <a:xfrm>
              <a:off x="1843" y="2820"/>
              <a:ext cx="259" cy="471"/>
            </a:xfrm>
            <a:custGeom>
              <a:avLst/>
              <a:gdLst>
                <a:gd name="T0" fmla="*/ 223 w 259"/>
                <a:gd name="T1" fmla="*/ 471 h 471"/>
                <a:gd name="T2" fmla="*/ 231 w 259"/>
                <a:gd name="T3" fmla="*/ 291 h 471"/>
                <a:gd name="T4" fmla="*/ 94 w 259"/>
                <a:gd name="T5" fmla="*/ 266 h 471"/>
                <a:gd name="T6" fmla="*/ 68 w 259"/>
                <a:gd name="T7" fmla="*/ 146 h 471"/>
                <a:gd name="T8" fmla="*/ 60 w 259"/>
                <a:gd name="T9" fmla="*/ 51 h 471"/>
                <a:gd name="T10" fmla="*/ 34 w 259"/>
                <a:gd name="T11" fmla="*/ 34 h 471"/>
                <a:gd name="T12" fmla="*/ 26 w 259"/>
                <a:gd name="T13" fmla="*/ 9 h 471"/>
                <a:gd name="T14" fmla="*/ 0 w 259"/>
                <a:gd name="T15" fmla="*/ 0 h 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471"/>
                <a:gd name="T26" fmla="*/ 259 w 259"/>
                <a:gd name="T27" fmla="*/ 471 h 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471">
                  <a:moveTo>
                    <a:pt x="223" y="471"/>
                  </a:moveTo>
                  <a:cubicBezTo>
                    <a:pt x="227" y="433"/>
                    <a:pt x="259" y="327"/>
                    <a:pt x="231" y="291"/>
                  </a:cubicBezTo>
                  <a:cubicBezTo>
                    <a:pt x="215" y="271"/>
                    <a:pt x="97" y="266"/>
                    <a:pt x="94" y="266"/>
                  </a:cubicBezTo>
                  <a:cubicBezTo>
                    <a:pt x="104" y="220"/>
                    <a:pt x="104" y="180"/>
                    <a:pt x="68" y="146"/>
                  </a:cubicBezTo>
                  <a:cubicBezTo>
                    <a:pt x="65" y="114"/>
                    <a:pt x="69" y="81"/>
                    <a:pt x="60" y="51"/>
                  </a:cubicBezTo>
                  <a:cubicBezTo>
                    <a:pt x="57" y="41"/>
                    <a:pt x="41" y="42"/>
                    <a:pt x="34" y="34"/>
                  </a:cubicBezTo>
                  <a:cubicBezTo>
                    <a:pt x="28" y="27"/>
                    <a:pt x="32" y="15"/>
                    <a:pt x="26" y="9"/>
                  </a:cubicBezTo>
                  <a:cubicBezTo>
                    <a:pt x="20" y="3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7059" name="Freeform 8"/>
            <p:cNvSpPr>
              <a:spLocks/>
            </p:cNvSpPr>
            <p:nvPr/>
          </p:nvSpPr>
          <p:spPr bwMode="auto">
            <a:xfrm>
              <a:off x="1509" y="2820"/>
              <a:ext cx="317" cy="154"/>
            </a:xfrm>
            <a:custGeom>
              <a:avLst/>
              <a:gdLst>
                <a:gd name="T0" fmla="*/ 0 w 317"/>
                <a:gd name="T1" fmla="*/ 154 h 154"/>
                <a:gd name="T2" fmla="*/ 85 w 317"/>
                <a:gd name="T3" fmla="*/ 77 h 154"/>
                <a:gd name="T4" fmla="*/ 145 w 317"/>
                <a:gd name="T5" fmla="*/ 17 h 154"/>
                <a:gd name="T6" fmla="*/ 197 w 317"/>
                <a:gd name="T7" fmla="*/ 26 h 154"/>
                <a:gd name="T8" fmla="*/ 205 w 317"/>
                <a:gd name="T9" fmla="*/ 51 h 154"/>
                <a:gd name="T10" fmla="*/ 248 w 317"/>
                <a:gd name="T11" fmla="*/ 77 h 154"/>
                <a:gd name="T12" fmla="*/ 291 w 317"/>
                <a:gd name="T13" fmla="*/ 17 h 154"/>
                <a:gd name="T14" fmla="*/ 317 w 317"/>
                <a:gd name="T15" fmla="*/ 0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7"/>
                <a:gd name="T25" fmla="*/ 0 h 154"/>
                <a:gd name="T26" fmla="*/ 317 w 317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7" h="154">
                  <a:moveTo>
                    <a:pt x="0" y="154"/>
                  </a:moveTo>
                  <a:cubicBezTo>
                    <a:pt x="29" y="124"/>
                    <a:pt x="51" y="100"/>
                    <a:pt x="85" y="77"/>
                  </a:cubicBezTo>
                  <a:cubicBezTo>
                    <a:pt x="103" y="49"/>
                    <a:pt x="117" y="36"/>
                    <a:pt x="145" y="17"/>
                  </a:cubicBezTo>
                  <a:cubicBezTo>
                    <a:pt x="162" y="20"/>
                    <a:pt x="182" y="17"/>
                    <a:pt x="197" y="26"/>
                  </a:cubicBezTo>
                  <a:cubicBezTo>
                    <a:pt x="205" y="30"/>
                    <a:pt x="201" y="43"/>
                    <a:pt x="205" y="51"/>
                  </a:cubicBezTo>
                  <a:cubicBezTo>
                    <a:pt x="217" y="72"/>
                    <a:pt x="226" y="70"/>
                    <a:pt x="248" y="77"/>
                  </a:cubicBezTo>
                  <a:cubicBezTo>
                    <a:pt x="315" y="61"/>
                    <a:pt x="256" y="86"/>
                    <a:pt x="291" y="17"/>
                  </a:cubicBezTo>
                  <a:cubicBezTo>
                    <a:pt x="296" y="8"/>
                    <a:pt x="317" y="0"/>
                    <a:pt x="317" y="0"/>
                  </a:cubicBezTo>
                </a:path>
              </a:pathLst>
            </a:cu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7060" name="Freeform 9"/>
            <p:cNvSpPr>
              <a:spLocks/>
            </p:cNvSpPr>
            <p:nvPr/>
          </p:nvSpPr>
          <p:spPr bwMode="auto">
            <a:xfrm>
              <a:off x="2014" y="2150"/>
              <a:ext cx="609" cy="310"/>
            </a:xfrm>
            <a:custGeom>
              <a:avLst/>
              <a:gdLst>
                <a:gd name="T0" fmla="*/ 609 w 609"/>
                <a:gd name="T1" fmla="*/ 310 h 310"/>
                <a:gd name="T2" fmla="*/ 497 w 609"/>
                <a:gd name="T3" fmla="*/ 267 h 310"/>
                <a:gd name="T4" fmla="*/ 420 w 609"/>
                <a:gd name="T5" fmla="*/ 224 h 310"/>
                <a:gd name="T6" fmla="*/ 395 w 609"/>
                <a:gd name="T7" fmla="*/ 113 h 310"/>
                <a:gd name="T8" fmla="*/ 266 w 609"/>
                <a:gd name="T9" fmla="*/ 44 h 310"/>
                <a:gd name="T10" fmla="*/ 0 w 609"/>
                <a:gd name="T11" fmla="*/ 104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310"/>
                <a:gd name="T20" fmla="*/ 609 w 609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310">
                  <a:moveTo>
                    <a:pt x="609" y="310"/>
                  </a:moveTo>
                  <a:cubicBezTo>
                    <a:pt x="573" y="287"/>
                    <a:pt x="534" y="286"/>
                    <a:pt x="497" y="267"/>
                  </a:cubicBezTo>
                  <a:cubicBezTo>
                    <a:pt x="471" y="254"/>
                    <a:pt x="444" y="240"/>
                    <a:pt x="420" y="224"/>
                  </a:cubicBezTo>
                  <a:cubicBezTo>
                    <a:pt x="408" y="188"/>
                    <a:pt x="414" y="146"/>
                    <a:pt x="395" y="113"/>
                  </a:cubicBezTo>
                  <a:cubicBezTo>
                    <a:pt x="373" y="75"/>
                    <a:pt x="301" y="67"/>
                    <a:pt x="266" y="44"/>
                  </a:cubicBezTo>
                  <a:cubicBezTo>
                    <a:pt x="253" y="45"/>
                    <a:pt x="0" y="0"/>
                    <a:pt x="0" y="104"/>
                  </a:cubicBezTo>
                </a:path>
              </a:pathLst>
            </a:cu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</p:grpSp>
      <p:sp>
        <p:nvSpPr>
          <p:cNvPr id="206851" name="Oval 10"/>
          <p:cNvSpPr>
            <a:spLocks noChangeArrowheads="1"/>
          </p:cNvSpPr>
          <p:nvPr/>
        </p:nvSpPr>
        <p:spPr bwMode="auto">
          <a:xfrm>
            <a:off x="2952750" y="5073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06852" name="Oval 11"/>
          <p:cNvSpPr>
            <a:spLocks noChangeArrowheads="1"/>
          </p:cNvSpPr>
          <p:nvPr/>
        </p:nvSpPr>
        <p:spPr bwMode="auto">
          <a:xfrm>
            <a:off x="6457950" y="5226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06853" name="Oval 12"/>
          <p:cNvSpPr>
            <a:spLocks noChangeArrowheads="1"/>
          </p:cNvSpPr>
          <p:nvPr/>
        </p:nvSpPr>
        <p:spPr bwMode="auto">
          <a:xfrm>
            <a:off x="4933950" y="3321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06854" name="AutoShape 13"/>
          <p:cNvSpPr>
            <a:spLocks/>
          </p:cNvSpPr>
          <p:nvPr/>
        </p:nvSpPr>
        <p:spPr bwMode="auto">
          <a:xfrm>
            <a:off x="498475" y="2970213"/>
            <a:ext cx="1158875" cy="650875"/>
          </a:xfrm>
          <a:prstGeom prst="borderCallout2">
            <a:avLst>
              <a:gd name="adj1" fmla="val 12352"/>
              <a:gd name="adj2" fmla="val 106574"/>
              <a:gd name="adj3" fmla="val 12352"/>
              <a:gd name="adj4" fmla="val 156028"/>
              <a:gd name="adj5" fmla="val 308116"/>
              <a:gd name="adj6" fmla="val 213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Posto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1600 mm</a:t>
            </a:r>
          </a:p>
        </p:txBody>
      </p:sp>
      <p:sp>
        <p:nvSpPr>
          <p:cNvPr id="206855" name="AutoShape 14"/>
          <p:cNvSpPr>
            <a:spLocks/>
          </p:cNvSpPr>
          <p:nvPr/>
        </p:nvSpPr>
        <p:spPr bwMode="auto">
          <a:xfrm>
            <a:off x="6872288" y="2071688"/>
            <a:ext cx="1319212" cy="646112"/>
          </a:xfrm>
          <a:prstGeom prst="borderCallout2">
            <a:avLst>
              <a:gd name="adj1" fmla="val 12352"/>
              <a:gd name="adj2" fmla="val -6866"/>
              <a:gd name="adj3" fmla="val 12352"/>
              <a:gd name="adj4" fmla="val -52750"/>
              <a:gd name="adj5" fmla="val 179468"/>
              <a:gd name="adj6" fmla="val -118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Posto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1400 mm</a:t>
            </a:r>
          </a:p>
        </p:txBody>
      </p:sp>
      <p:sp>
        <p:nvSpPr>
          <p:cNvPr id="206856" name="AutoShape 15"/>
          <p:cNvSpPr>
            <a:spLocks/>
          </p:cNvSpPr>
          <p:nvPr/>
        </p:nvSpPr>
        <p:spPr bwMode="auto">
          <a:xfrm>
            <a:off x="7539038" y="4243388"/>
            <a:ext cx="1014412" cy="5905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50694"/>
              <a:gd name="adj5" fmla="val 148370"/>
              <a:gd name="adj6" fmla="val -75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charset="0"/>
              </a:rPr>
              <a:t>Posto 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charset="0"/>
              </a:rPr>
              <a:t>900 mm</a:t>
            </a:r>
          </a:p>
        </p:txBody>
      </p:sp>
      <p:sp>
        <p:nvSpPr>
          <p:cNvPr id="206858" name="CaixaDeTexto 20"/>
          <p:cNvSpPr txBox="1">
            <a:spLocks noChangeArrowheads="1"/>
          </p:cNvSpPr>
          <p:nvPr/>
        </p:nvSpPr>
        <p:spPr bwMode="auto">
          <a:xfrm>
            <a:off x="1006475" y="368300"/>
            <a:ext cx="700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Precipitação média na bacia</a:t>
            </a:r>
          </a:p>
        </p:txBody>
      </p:sp>
    </p:spTree>
    <p:extLst>
      <p:ext uri="{BB962C8B-B14F-4D97-AF65-F5344CB8AC3E}">
        <p14:creationId xmlns:p14="http://schemas.microsoft.com/office/powerpoint/2010/main" val="304741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upo 15"/>
          <p:cNvGrpSpPr>
            <a:grpSpLocks/>
          </p:cNvGrpSpPr>
          <p:nvPr/>
        </p:nvGrpSpPr>
        <p:grpSpPr bwMode="auto">
          <a:xfrm>
            <a:off x="388938" y="1528763"/>
            <a:ext cx="8435975" cy="4757737"/>
            <a:chOff x="288925" y="1989127"/>
            <a:chExt cx="8436005" cy="4757748"/>
          </a:xfrm>
        </p:grpSpPr>
        <p:grpSp>
          <p:nvGrpSpPr>
            <p:cNvPr id="208903" name="Group 3"/>
            <p:cNvGrpSpPr>
              <a:grpSpLocks/>
            </p:cNvGrpSpPr>
            <p:nvPr/>
          </p:nvGrpSpPr>
          <p:grpSpPr bwMode="auto">
            <a:xfrm>
              <a:off x="1809750" y="2652713"/>
              <a:ext cx="4313238" cy="3168650"/>
              <a:chOff x="1140" y="1671"/>
              <a:chExt cx="2717" cy="1996"/>
            </a:xfrm>
          </p:grpSpPr>
          <p:sp>
            <p:nvSpPr>
              <p:cNvPr id="208931" name="Freeform 4"/>
              <p:cNvSpPr>
                <a:spLocks/>
              </p:cNvSpPr>
              <p:nvPr/>
            </p:nvSpPr>
            <p:spPr bwMode="auto">
              <a:xfrm>
                <a:off x="1140" y="1671"/>
                <a:ext cx="2717" cy="1996"/>
              </a:xfrm>
              <a:custGeom>
                <a:avLst/>
                <a:gdLst>
                  <a:gd name="T0" fmla="*/ 86 w 2717"/>
                  <a:gd name="T1" fmla="*/ 1663 h 1996"/>
                  <a:gd name="T2" fmla="*/ 51 w 2717"/>
                  <a:gd name="T3" fmla="*/ 1560 h 1996"/>
                  <a:gd name="T4" fmla="*/ 26 w 2717"/>
                  <a:gd name="T5" fmla="*/ 1218 h 1996"/>
                  <a:gd name="T6" fmla="*/ 0 w 2717"/>
                  <a:gd name="T7" fmla="*/ 1003 h 1996"/>
                  <a:gd name="T8" fmla="*/ 137 w 2717"/>
                  <a:gd name="T9" fmla="*/ 900 h 1996"/>
                  <a:gd name="T10" fmla="*/ 489 w 2717"/>
                  <a:gd name="T11" fmla="*/ 815 h 1996"/>
                  <a:gd name="T12" fmla="*/ 617 w 2717"/>
                  <a:gd name="T13" fmla="*/ 643 h 1996"/>
                  <a:gd name="T14" fmla="*/ 737 w 2717"/>
                  <a:gd name="T15" fmla="*/ 309 h 1996"/>
                  <a:gd name="T16" fmla="*/ 754 w 2717"/>
                  <a:gd name="T17" fmla="*/ 240 h 1996"/>
                  <a:gd name="T18" fmla="*/ 789 w 2717"/>
                  <a:gd name="T19" fmla="*/ 232 h 1996"/>
                  <a:gd name="T20" fmla="*/ 909 w 2717"/>
                  <a:gd name="T21" fmla="*/ 198 h 1996"/>
                  <a:gd name="T22" fmla="*/ 1586 w 2717"/>
                  <a:gd name="T23" fmla="*/ 206 h 1996"/>
                  <a:gd name="T24" fmla="*/ 1809 w 2717"/>
                  <a:gd name="T25" fmla="*/ 163 h 1996"/>
                  <a:gd name="T26" fmla="*/ 2057 w 2717"/>
                  <a:gd name="T27" fmla="*/ 0 h 1996"/>
                  <a:gd name="T28" fmla="*/ 2314 w 2717"/>
                  <a:gd name="T29" fmla="*/ 18 h 1996"/>
                  <a:gd name="T30" fmla="*/ 2400 w 2717"/>
                  <a:gd name="T31" fmla="*/ 103 h 1996"/>
                  <a:gd name="T32" fmla="*/ 2537 w 2717"/>
                  <a:gd name="T33" fmla="*/ 386 h 1996"/>
                  <a:gd name="T34" fmla="*/ 2529 w 2717"/>
                  <a:gd name="T35" fmla="*/ 489 h 1996"/>
                  <a:gd name="T36" fmla="*/ 2349 w 2717"/>
                  <a:gd name="T37" fmla="*/ 712 h 1996"/>
                  <a:gd name="T38" fmla="*/ 2717 w 2717"/>
                  <a:gd name="T39" fmla="*/ 1440 h 1996"/>
                  <a:gd name="T40" fmla="*/ 2580 w 2717"/>
                  <a:gd name="T41" fmla="*/ 1638 h 1996"/>
                  <a:gd name="T42" fmla="*/ 2477 w 2717"/>
                  <a:gd name="T43" fmla="*/ 1749 h 1996"/>
                  <a:gd name="T44" fmla="*/ 2289 w 2717"/>
                  <a:gd name="T45" fmla="*/ 1766 h 1996"/>
                  <a:gd name="T46" fmla="*/ 1911 w 2717"/>
                  <a:gd name="T47" fmla="*/ 1775 h 1996"/>
                  <a:gd name="T48" fmla="*/ 1697 w 2717"/>
                  <a:gd name="T49" fmla="*/ 1740 h 1996"/>
                  <a:gd name="T50" fmla="*/ 1611 w 2717"/>
                  <a:gd name="T51" fmla="*/ 1526 h 1996"/>
                  <a:gd name="T52" fmla="*/ 1526 w 2717"/>
                  <a:gd name="T53" fmla="*/ 1492 h 1996"/>
                  <a:gd name="T54" fmla="*/ 1346 w 2717"/>
                  <a:gd name="T55" fmla="*/ 1620 h 1996"/>
                  <a:gd name="T56" fmla="*/ 1294 w 2717"/>
                  <a:gd name="T57" fmla="*/ 1740 h 1996"/>
                  <a:gd name="T58" fmla="*/ 1243 w 2717"/>
                  <a:gd name="T59" fmla="*/ 1826 h 1996"/>
                  <a:gd name="T60" fmla="*/ 883 w 2717"/>
                  <a:gd name="T61" fmla="*/ 1972 h 1996"/>
                  <a:gd name="T62" fmla="*/ 686 w 2717"/>
                  <a:gd name="T63" fmla="*/ 1955 h 1996"/>
                  <a:gd name="T64" fmla="*/ 626 w 2717"/>
                  <a:gd name="T65" fmla="*/ 1895 h 1996"/>
                  <a:gd name="T66" fmla="*/ 386 w 2717"/>
                  <a:gd name="T67" fmla="*/ 1800 h 1996"/>
                  <a:gd name="T68" fmla="*/ 283 w 2717"/>
                  <a:gd name="T69" fmla="*/ 1775 h 1996"/>
                  <a:gd name="T70" fmla="*/ 180 w 2717"/>
                  <a:gd name="T71" fmla="*/ 1723 h 1996"/>
                  <a:gd name="T72" fmla="*/ 86 w 2717"/>
                  <a:gd name="T73" fmla="*/ 1663 h 19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17"/>
                  <a:gd name="T112" fmla="*/ 0 h 1996"/>
                  <a:gd name="T113" fmla="*/ 2717 w 2717"/>
                  <a:gd name="T114" fmla="*/ 1996 h 19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17" h="1996">
                    <a:moveTo>
                      <a:pt x="86" y="1663"/>
                    </a:moveTo>
                    <a:cubicBezTo>
                      <a:pt x="78" y="1619"/>
                      <a:pt x="76" y="1596"/>
                      <a:pt x="51" y="1560"/>
                    </a:cubicBezTo>
                    <a:cubicBezTo>
                      <a:pt x="47" y="1435"/>
                      <a:pt x="53" y="1333"/>
                      <a:pt x="26" y="1218"/>
                    </a:cubicBezTo>
                    <a:cubicBezTo>
                      <a:pt x="20" y="1143"/>
                      <a:pt x="11" y="1076"/>
                      <a:pt x="0" y="1003"/>
                    </a:cubicBezTo>
                    <a:cubicBezTo>
                      <a:pt x="39" y="945"/>
                      <a:pt x="70" y="923"/>
                      <a:pt x="137" y="900"/>
                    </a:cubicBezTo>
                    <a:cubicBezTo>
                      <a:pt x="241" y="824"/>
                      <a:pt x="365" y="821"/>
                      <a:pt x="489" y="815"/>
                    </a:cubicBezTo>
                    <a:cubicBezTo>
                      <a:pt x="584" y="781"/>
                      <a:pt x="546" y="807"/>
                      <a:pt x="617" y="643"/>
                    </a:cubicBezTo>
                    <a:cubicBezTo>
                      <a:pt x="657" y="551"/>
                      <a:pt x="701" y="401"/>
                      <a:pt x="737" y="309"/>
                    </a:cubicBezTo>
                    <a:cubicBezTo>
                      <a:pt x="746" y="287"/>
                      <a:pt x="739" y="258"/>
                      <a:pt x="754" y="240"/>
                    </a:cubicBezTo>
                    <a:cubicBezTo>
                      <a:pt x="762" y="231"/>
                      <a:pt x="778" y="236"/>
                      <a:pt x="789" y="232"/>
                    </a:cubicBezTo>
                    <a:cubicBezTo>
                      <a:pt x="831" y="218"/>
                      <a:pt x="865" y="206"/>
                      <a:pt x="909" y="198"/>
                    </a:cubicBezTo>
                    <a:cubicBezTo>
                      <a:pt x="1175" y="203"/>
                      <a:pt x="1339" y="216"/>
                      <a:pt x="1586" y="206"/>
                    </a:cubicBezTo>
                    <a:cubicBezTo>
                      <a:pt x="1631" y="201"/>
                      <a:pt x="1755" y="199"/>
                      <a:pt x="1809" y="163"/>
                    </a:cubicBezTo>
                    <a:cubicBezTo>
                      <a:pt x="1896" y="105"/>
                      <a:pt x="1959" y="26"/>
                      <a:pt x="2057" y="0"/>
                    </a:cubicBezTo>
                    <a:cubicBezTo>
                      <a:pt x="2143" y="6"/>
                      <a:pt x="2229" y="5"/>
                      <a:pt x="2314" y="18"/>
                    </a:cubicBezTo>
                    <a:cubicBezTo>
                      <a:pt x="2350" y="23"/>
                      <a:pt x="2379" y="78"/>
                      <a:pt x="2400" y="103"/>
                    </a:cubicBezTo>
                    <a:cubicBezTo>
                      <a:pt x="2470" y="186"/>
                      <a:pt x="2517" y="278"/>
                      <a:pt x="2537" y="386"/>
                    </a:cubicBezTo>
                    <a:cubicBezTo>
                      <a:pt x="2534" y="420"/>
                      <a:pt x="2543" y="458"/>
                      <a:pt x="2529" y="489"/>
                    </a:cubicBezTo>
                    <a:cubicBezTo>
                      <a:pt x="2470" y="621"/>
                      <a:pt x="2426" y="632"/>
                      <a:pt x="2349" y="712"/>
                    </a:cubicBezTo>
                    <a:cubicBezTo>
                      <a:pt x="2477" y="959"/>
                      <a:pt x="2632" y="1174"/>
                      <a:pt x="2717" y="1440"/>
                    </a:cubicBezTo>
                    <a:cubicBezTo>
                      <a:pt x="2685" y="1537"/>
                      <a:pt x="2649" y="1563"/>
                      <a:pt x="2580" y="1638"/>
                    </a:cubicBezTo>
                    <a:cubicBezTo>
                      <a:pt x="2551" y="1670"/>
                      <a:pt x="2513" y="1732"/>
                      <a:pt x="2477" y="1749"/>
                    </a:cubicBezTo>
                    <a:cubicBezTo>
                      <a:pt x="2474" y="1750"/>
                      <a:pt x="2292" y="1766"/>
                      <a:pt x="2289" y="1766"/>
                    </a:cubicBezTo>
                    <a:cubicBezTo>
                      <a:pt x="2163" y="1771"/>
                      <a:pt x="2037" y="1772"/>
                      <a:pt x="1911" y="1775"/>
                    </a:cubicBezTo>
                    <a:cubicBezTo>
                      <a:pt x="1836" y="1799"/>
                      <a:pt x="1753" y="1796"/>
                      <a:pt x="1697" y="1740"/>
                    </a:cubicBezTo>
                    <a:cubicBezTo>
                      <a:pt x="1681" y="1671"/>
                      <a:pt x="1655" y="1583"/>
                      <a:pt x="1611" y="1526"/>
                    </a:cubicBezTo>
                    <a:cubicBezTo>
                      <a:pt x="1592" y="1502"/>
                      <a:pt x="1553" y="1501"/>
                      <a:pt x="1526" y="1492"/>
                    </a:cubicBezTo>
                    <a:cubicBezTo>
                      <a:pt x="1426" y="1538"/>
                      <a:pt x="1407" y="1544"/>
                      <a:pt x="1346" y="1620"/>
                    </a:cubicBezTo>
                    <a:cubicBezTo>
                      <a:pt x="1330" y="1662"/>
                      <a:pt x="1319" y="1703"/>
                      <a:pt x="1294" y="1740"/>
                    </a:cubicBezTo>
                    <a:cubicBezTo>
                      <a:pt x="1284" y="1782"/>
                      <a:pt x="1273" y="1796"/>
                      <a:pt x="1243" y="1826"/>
                    </a:cubicBezTo>
                    <a:cubicBezTo>
                      <a:pt x="1195" y="1965"/>
                      <a:pt x="998" y="1964"/>
                      <a:pt x="883" y="1972"/>
                    </a:cubicBezTo>
                    <a:cubicBezTo>
                      <a:pt x="817" y="1969"/>
                      <a:pt x="737" y="1996"/>
                      <a:pt x="686" y="1955"/>
                    </a:cubicBezTo>
                    <a:cubicBezTo>
                      <a:pt x="664" y="1937"/>
                      <a:pt x="648" y="1912"/>
                      <a:pt x="626" y="1895"/>
                    </a:cubicBezTo>
                    <a:cubicBezTo>
                      <a:pt x="531" y="1821"/>
                      <a:pt x="500" y="1811"/>
                      <a:pt x="386" y="1800"/>
                    </a:cubicBezTo>
                    <a:cubicBezTo>
                      <a:pt x="352" y="1792"/>
                      <a:pt x="317" y="1783"/>
                      <a:pt x="283" y="1775"/>
                    </a:cubicBezTo>
                    <a:cubicBezTo>
                      <a:pt x="137" y="1676"/>
                      <a:pt x="319" y="1793"/>
                      <a:pt x="180" y="1723"/>
                    </a:cubicBezTo>
                    <a:cubicBezTo>
                      <a:pt x="147" y="1706"/>
                      <a:pt x="118" y="1682"/>
                      <a:pt x="86" y="1663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8102" name="Freeform 5"/>
              <p:cNvSpPr>
                <a:spLocks/>
              </p:cNvSpPr>
              <p:nvPr/>
            </p:nvSpPr>
            <p:spPr bwMode="auto">
              <a:xfrm>
                <a:off x="1826" y="1731"/>
                <a:ext cx="1671" cy="1089"/>
              </a:xfrm>
              <a:custGeom>
                <a:avLst/>
                <a:gdLst>
                  <a:gd name="T0" fmla="*/ 0 w 1671"/>
                  <a:gd name="T1" fmla="*/ 1089 h 1089"/>
                  <a:gd name="T2" fmla="*/ 34 w 1671"/>
                  <a:gd name="T3" fmla="*/ 1020 h 1089"/>
                  <a:gd name="T4" fmla="*/ 257 w 1671"/>
                  <a:gd name="T5" fmla="*/ 969 h 1089"/>
                  <a:gd name="T6" fmla="*/ 368 w 1671"/>
                  <a:gd name="T7" fmla="*/ 1003 h 1089"/>
                  <a:gd name="T8" fmla="*/ 548 w 1671"/>
                  <a:gd name="T9" fmla="*/ 1020 h 1089"/>
                  <a:gd name="T10" fmla="*/ 668 w 1671"/>
                  <a:gd name="T11" fmla="*/ 1012 h 1089"/>
                  <a:gd name="T12" fmla="*/ 797 w 1671"/>
                  <a:gd name="T13" fmla="*/ 712 h 1089"/>
                  <a:gd name="T14" fmla="*/ 814 w 1671"/>
                  <a:gd name="T15" fmla="*/ 660 h 1089"/>
                  <a:gd name="T16" fmla="*/ 900 w 1671"/>
                  <a:gd name="T17" fmla="*/ 626 h 1089"/>
                  <a:gd name="T18" fmla="*/ 1200 w 1671"/>
                  <a:gd name="T19" fmla="*/ 600 h 1089"/>
                  <a:gd name="T20" fmla="*/ 1251 w 1671"/>
                  <a:gd name="T21" fmla="*/ 523 h 1089"/>
                  <a:gd name="T22" fmla="*/ 1328 w 1671"/>
                  <a:gd name="T23" fmla="*/ 420 h 1089"/>
                  <a:gd name="T24" fmla="*/ 1363 w 1671"/>
                  <a:gd name="T25" fmla="*/ 378 h 1089"/>
                  <a:gd name="T26" fmla="*/ 1414 w 1671"/>
                  <a:gd name="T27" fmla="*/ 300 h 1089"/>
                  <a:gd name="T28" fmla="*/ 1500 w 1671"/>
                  <a:gd name="T29" fmla="*/ 240 h 1089"/>
                  <a:gd name="T30" fmla="*/ 1551 w 1671"/>
                  <a:gd name="T31" fmla="*/ 223 h 1089"/>
                  <a:gd name="T32" fmla="*/ 1577 w 1671"/>
                  <a:gd name="T33" fmla="*/ 172 h 1089"/>
                  <a:gd name="T34" fmla="*/ 1654 w 1671"/>
                  <a:gd name="T35" fmla="*/ 138 h 1089"/>
                  <a:gd name="T36" fmla="*/ 1671 w 1671"/>
                  <a:gd name="T37" fmla="*/ 0 h 10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71"/>
                  <a:gd name="T58" fmla="*/ 0 h 1089"/>
                  <a:gd name="T59" fmla="*/ 1671 w 1671"/>
                  <a:gd name="T60" fmla="*/ 1089 h 10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71" h="1089">
                    <a:moveTo>
                      <a:pt x="0" y="1089"/>
                    </a:moveTo>
                    <a:cubicBezTo>
                      <a:pt x="9" y="1061"/>
                      <a:pt x="13" y="1042"/>
                      <a:pt x="34" y="1020"/>
                    </a:cubicBezTo>
                    <a:cubicBezTo>
                      <a:pt x="73" y="911"/>
                      <a:pt x="110" y="962"/>
                      <a:pt x="257" y="969"/>
                    </a:cubicBezTo>
                    <a:cubicBezTo>
                      <a:pt x="290" y="980"/>
                      <a:pt x="333" y="999"/>
                      <a:pt x="368" y="1003"/>
                    </a:cubicBezTo>
                    <a:cubicBezTo>
                      <a:pt x="428" y="1010"/>
                      <a:pt x="548" y="1020"/>
                      <a:pt x="548" y="1020"/>
                    </a:cubicBezTo>
                    <a:cubicBezTo>
                      <a:pt x="588" y="1017"/>
                      <a:pt x="628" y="1019"/>
                      <a:pt x="668" y="1012"/>
                    </a:cubicBezTo>
                    <a:cubicBezTo>
                      <a:pt x="731" y="1001"/>
                      <a:pt x="769" y="795"/>
                      <a:pt x="797" y="712"/>
                    </a:cubicBezTo>
                    <a:cubicBezTo>
                      <a:pt x="798" y="709"/>
                      <a:pt x="812" y="663"/>
                      <a:pt x="814" y="660"/>
                    </a:cubicBezTo>
                    <a:cubicBezTo>
                      <a:pt x="833" y="637"/>
                      <a:pt x="874" y="633"/>
                      <a:pt x="900" y="626"/>
                    </a:cubicBezTo>
                    <a:cubicBezTo>
                      <a:pt x="994" y="599"/>
                      <a:pt x="1102" y="609"/>
                      <a:pt x="1200" y="600"/>
                    </a:cubicBezTo>
                    <a:cubicBezTo>
                      <a:pt x="1226" y="574"/>
                      <a:pt x="1232" y="552"/>
                      <a:pt x="1251" y="523"/>
                    </a:cubicBezTo>
                    <a:cubicBezTo>
                      <a:pt x="1275" y="487"/>
                      <a:pt x="1302" y="454"/>
                      <a:pt x="1328" y="420"/>
                    </a:cubicBezTo>
                    <a:cubicBezTo>
                      <a:pt x="1339" y="406"/>
                      <a:pt x="1353" y="393"/>
                      <a:pt x="1363" y="378"/>
                    </a:cubicBezTo>
                    <a:cubicBezTo>
                      <a:pt x="1382" y="350"/>
                      <a:pt x="1390" y="325"/>
                      <a:pt x="1414" y="300"/>
                    </a:cubicBezTo>
                    <a:cubicBezTo>
                      <a:pt x="1430" y="256"/>
                      <a:pt x="1456" y="255"/>
                      <a:pt x="1500" y="240"/>
                    </a:cubicBezTo>
                    <a:cubicBezTo>
                      <a:pt x="1517" y="234"/>
                      <a:pt x="1551" y="223"/>
                      <a:pt x="1551" y="223"/>
                    </a:cubicBezTo>
                    <a:cubicBezTo>
                      <a:pt x="1562" y="207"/>
                      <a:pt x="1565" y="187"/>
                      <a:pt x="1577" y="172"/>
                    </a:cubicBezTo>
                    <a:cubicBezTo>
                      <a:pt x="1594" y="152"/>
                      <a:pt x="1631" y="145"/>
                      <a:pt x="1654" y="138"/>
                    </a:cubicBezTo>
                    <a:cubicBezTo>
                      <a:pt x="1669" y="94"/>
                      <a:pt x="1671" y="0"/>
                      <a:pt x="1671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8103" name="Freeform 6"/>
              <p:cNvSpPr>
                <a:spLocks/>
              </p:cNvSpPr>
              <p:nvPr/>
            </p:nvSpPr>
            <p:spPr bwMode="auto">
              <a:xfrm>
                <a:off x="2949" y="2331"/>
                <a:ext cx="411" cy="832"/>
              </a:xfrm>
              <a:custGeom>
                <a:avLst/>
                <a:gdLst>
                  <a:gd name="T0" fmla="*/ 68 w 411"/>
                  <a:gd name="T1" fmla="*/ 0 h 832"/>
                  <a:gd name="T2" fmla="*/ 60 w 411"/>
                  <a:gd name="T3" fmla="*/ 78 h 832"/>
                  <a:gd name="T4" fmla="*/ 0 w 411"/>
                  <a:gd name="T5" fmla="*/ 155 h 832"/>
                  <a:gd name="T6" fmla="*/ 77 w 411"/>
                  <a:gd name="T7" fmla="*/ 163 h 832"/>
                  <a:gd name="T8" fmla="*/ 85 w 411"/>
                  <a:gd name="T9" fmla="*/ 223 h 832"/>
                  <a:gd name="T10" fmla="*/ 128 w 411"/>
                  <a:gd name="T11" fmla="*/ 318 h 832"/>
                  <a:gd name="T12" fmla="*/ 154 w 411"/>
                  <a:gd name="T13" fmla="*/ 326 h 832"/>
                  <a:gd name="T14" fmla="*/ 214 w 411"/>
                  <a:gd name="T15" fmla="*/ 395 h 832"/>
                  <a:gd name="T16" fmla="*/ 180 w 411"/>
                  <a:gd name="T17" fmla="*/ 558 h 832"/>
                  <a:gd name="T18" fmla="*/ 265 w 411"/>
                  <a:gd name="T19" fmla="*/ 720 h 832"/>
                  <a:gd name="T20" fmla="*/ 360 w 411"/>
                  <a:gd name="T21" fmla="*/ 798 h 832"/>
                  <a:gd name="T22" fmla="*/ 411 w 411"/>
                  <a:gd name="T23" fmla="*/ 832 h 8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1"/>
                  <a:gd name="T37" fmla="*/ 0 h 832"/>
                  <a:gd name="T38" fmla="*/ 411 w 411"/>
                  <a:gd name="T39" fmla="*/ 832 h 8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1" h="832">
                    <a:moveTo>
                      <a:pt x="68" y="0"/>
                    </a:moveTo>
                    <a:cubicBezTo>
                      <a:pt x="65" y="26"/>
                      <a:pt x="66" y="53"/>
                      <a:pt x="60" y="78"/>
                    </a:cubicBezTo>
                    <a:cubicBezTo>
                      <a:pt x="53" y="104"/>
                      <a:pt x="15" y="132"/>
                      <a:pt x="0" y="155"/>
                    </a:cubicBezTo>
                    <a:cubicBezTo>
                      <a:pt x="26" y="158"/>
                      <a:pt x="57" y="147"/>
                      <a:pt x="77" y="163"/>
                    </a:cubicBezTo>
                    <a:cubicBezTo>
                      <a:pt x="93" y="176"/>
                      <a:pt x="79" y="204"/>
                      <a:pt x="85" y="223"/>
                    </a:cubicBezTo>
                    <a:cubicBezTo>
                      <a:pt x="87" y="231"/>
                      <a:pt x="126" y="316"/>
                      <a:pt x="128" y="318"/>
                    </a:cubicBezTo>
                    <a:cubicBezTo>
                      <a:pt x="134" y="324"/>
                      <a:pt x="145" y="323"/>
                      <a:pt x="154" y="326"/>
                    </a:cubicBezTo>
                    <a:cubicBezTo>
                      <a:pt x="184" y="346"/>
                      <a:pt x="202" y="360"/>
                      <a:pt x="214" y="395"/>
                    </a:cubicBezTo>
                    <a:cubicBezTo>
                      <a:pt x="207" y="459"/>
                      <a:pt x="198" y="500"/>
                      <a:pt x="180" y="558"/>
                    </a:cubicBezTo>
                    <a:cubicBezTo>
                      <a:pt x="193" y="625"/>
                      <a:pt x="208" y="681"/>
                      <a:pt x="265" y="720"/>
                    </a:cubicBezTo>
                    <a:cubicBezTo>
                      <a:pt x="289" y="789"/>
                      <a:pt x="302" y="766"/>
                      <a:pt x="360" y="798"/>
                    </a:cubicBezTo>
                    <a:cubicBezTo>
                      <a:pt x="378" y="808"/>
                      <a:pt x="411" y="832"/>
                      <a:pt x="411" y="832"/>
                    </a:cubicBezTo>
                  </a:path>
                </a:pathLst>
              </a:custGeom>
              <a:noFill/>
              <a:ln w="127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8104" name="Freeform 7"/>
              <p:cNvSpPr>
                <a:spLocks/>
              </p:cNvSpPr>
              <p:nvPr/>
            </p:nvSpPr>
            <p:spPr bwMode="auto">
              <a:xfrm>
                <a:off x="1843" y="2820"/>
                <a:ext cx="259" cy="471"/>
              </a:xfrm>
              <a:custGeom>
                <a:avLst/>
                <a:gdLst>
                  <a:gd name="T0" fmla="*/ 223 w 259"/>
                  <a:gd name="T1" fmla="*/ 471 h 471"/>
                  <a:gd name="T2" fmla="*/ 231 w 259"/>
                  <a:gd name="T3" fmla="*/ 291 h 471"/>
                  <a:gd name="T4" fmla="*/ 94 w 259"/>
                  <a:gd name="T5" fmla="*/ 266 h 471"/>
                  <a:gd name="T6" fmla="*/ 68 w 259"/>
                  <a:gd name="T7" fmla="*/ 146 h 471"/>
                  <a:gd name="T8" fmla="*/ 60 w 259"/>
                  <a:gd name="T9" fmla="*/ 51 h 471"/>
                  <a:gd name="T10" fmla="*/ 34 w 259"/>
                  <a:gd name="T11" fmla="*/ 34 h 471"/>
                  <a:gd name="T12" fmla="*/ 26 w 259"/>
                  <a:gd name="T13" fmla="*/ 9 h 471"/>
                  <a:gd name="T14" fmla="*/ 0 w 259"/>
                  <a:gd name="T15" fmla="*/ 0 h 4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71"/>
                  <a:gd name="T26" fmla="*/ 259 w 259"/>
                  <a:gd name="T27" fmla="*/ 471 h 4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71">
                    <a:moveTo>
                      <a:pt x="223" y="471"/>
                    </a:moveTo>
                    <a:cubicBezTo>
                      <a:pt x="227" y="433"/>
                      <a:pt x="259" y="327"/>
                      <a:pt x="231" y="291"/>
                    </a:cubicBezTo>
                    <a:cubicBezTo>
                      <a:pt x="215" y="271"/>
                      <a:pt x="97" y="266"/>
                      <a:pt x="94" y="266"/>
                    </a:cubicBezTo>
                    <a:cubicBezTo>
                      <a:pt x="104" y="220"/>
                      <a:pt x="104" y="180"/>
                      <a:pt x="68" y="146"/>
                    </a:cubicBezTo>
                    <a:cubicBezTo>
                      <a:pt x="65" y="114"/>
                      <a:pt x="69" y="81"/>
                      <a:pt x="60" y="51"/>
                    </a:cubicBezTo>
                    <a:cubicBezTo>
                      <a:pt x="57" y="41"/>
                      <a:pt x="41" y="42"/>
                      <a:pt x="34" y="34"/>
                    </a:cubicBezTo>
                    <a:cubicBezTo>
                      <a:pt x="28" y="27"/>
                      <a:pt x="32" y="15"/>
                      <a:pt x="26" y="9"/>
                    </a:cubicBezTo>
                    <a:cubicBezTo>
                      <a:pt x="20" y="3"/>
                      <a:pt x="0" y="0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8105" name="Freeform 8"/>
              <p:cNvSpPr>
                <a:spLocks/>
              </p:cNvSpPr>
              <p:nvPr/>
            </p:nvSpPr>
            <p:spPr bwMode="auto">
              <a:xfrm>
                <a:off x="1509" y="2820"/>
                <a:ext cx="317" cy="154"/>
              </a:xfrm>
              <a:custGeom>
                <a:avLst/>
                <a:gdLst>
                  <a:gd name="T0" fmla="*/ 0 w 317"/>
                  <a:gd name="T1" fmla="*/ 154 h 154"/>
                  <a:gd name="T2" fmla="*/ 85 w 317"/>
                  <a:gd name="T3" fmla="*/ 77 h 154"/>
                  <a:gd name="T4" fmla="*/ 145 w 317"/>
                  <a:gd name="T5" fmla="*/ 17 h 154"/>
                  <a:gd name="T6" fmla="*/ 197 w 317"/>
                  <a:gd name="T7" fmla="*/ 26 h 154"/>
                  <a:gd name="T8" fmla="*/ 205 w 317"/>
                  <a:gd name="T9" fmla="*/ 51 h 154"/>
                  <a:gd name="T10" fmla="*/ 248 w 317"/>
                  <a:gd name="T11" fmla="*/ 77 h 154"/>
                  <a:gd name="T12" fmla="*/ 291 w 317"/>
                  <a:gd name="T13" fmla="*/ 17 h 154"/>
                  <a:gd name="T14" fmla="*/ 317 w 317"/>
                  <a:gd name="T15" fmla="*/ 0 h 1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54"/>
                  <a:gd name="T26" fmla="*/ 317 w 317"/>
                  <a:gd name="T27" fmla="*/ 154 h 1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54">
                    <a:moveTo>
                      <a:pt x="0" y="154"/>
                    </a:moveTo>
                    <a:cubicBezTo>
                      <a:pt x="29" y="124"/>
                      <a:pt x="51" y="100"/>
                      <a:pt x="85" y="77"/>
                    </a:cubicBezTo>
                    <a:cubicBezTo>
                      <a:pt x="103" y="49"/>
                      <a:pt x="117" y="36"/>
                      <a:pt x="145" y="17"/>
                    </a:cubicBezTo>
                    <a:cubicBezTo>
                      <a:pt x="162" y="20"/>
                      <a:pt x="182" y="17"/>
                      <a:pt x="197" y="26"/>
                    </a:cubicBezTo>
                    <a:cubicBezTo>
                      <a:pt x="205" y="30"/>
                      <a:pt x="201" y="43"/>
                      <a:pt x="205" y="51"/>
                    </a:cubicBezTo>
                    <a:cubicBezTo>
                      <a:pt x="217" y="72"/>
                      <a:pt x="226" y="70"/>
                      <a:pt x="248" y="77"/>
                    </a:cubicBezTo>
                    <a:cubicBezTo>
                      <a:pt x="315" y="61"/>
                      <a:pt x="256" y="86"/>
                      <a:pt x="291" y="17"/>
                    </a:cubicBezTo>
                    <a:cubicBezTo>
                      <a:pt x="296" y="8"/>
                      <a:pt x="317" y="0"/>
                      <a:pt x="317" y="0"/>
                    </a:cubicBezTo>
                  </a:path>
                </a:pathLst>
              </a:cu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8106" name="Freeform 9"/>
              <p:cNvSpPr>
                <a:spLocks/>
              </p:cNvSpPr>
              <p:nvPr/>
            </p:nvSpPr>
            <p:spPr bwMode="auto">
              <a:xfrm>
                <a:off x="2014" y="2150"/>
                <a:ext cx="609" cy="310"/>
              </a:xfrm>
              <a:custGeom>
                <a:avLst/>
                <a:gdLst>
                  <a:gd name="T0" fmla="*/ 609 w 609"/>
                  <a:gd name="T1" fmla="*/ 310 h 310"/>
                  <a:gd name="T2" fmla="*/ 497 w 609"/>
                  <a:gd name="T3" fmla="*/ 267 h 310"/>
                  <a:gd name="T4" fmla="*/ 420 w 609"/>
                  <a:gd name="T5" fmla="*/ 224 h 310"/>
                  <a:gd name="T6" fmla="*/ 395 w 609"/>
                  <a:gd name="T7" fmla="*/ 113 h 310"/>
                  <a:gd name="T8" fmla="*/ 266 w 609"/>
                  <a:gd name="T9" fmla="*/ 44 h 310"/>
                  <a:gd name="T10" fmla="*/ 0 w 609"/>
                  <a:gd name="T11" fmla="*/ 104 h 3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10"/>
                  <a:gd name="T20" fmla="*/ 609 w 609"/>
                  <a:gd name="T21" fmla="*/ 310 h 3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10">
                    <a:moveTo>
                      <a:pt x="609" y="310"/>
                    </a:moveTo>
                    <a:cubicBezTo>
                      <a:pt x="573" y="287"/>
                      <a:pt x="534" y="286"/>
                      <a:pt x="497" y="267"/>
                    </a:cubicBezTo>
                    <a:cubicBezTo>
                      <a:pt x="471" y="254"/>
                      <a:pt x="444" y="240"/>
                      <a:pt x="420" y="224"/>
                    </a:cubicBezTo>
                    <a:cubicBezTo>
                      <a:pt x="408" y="188"/>
                      <a:pt x="414" y="146"/>
                      <a:pt x="395" y="113"/>
                    </a:cubicBezTo>
                    <a:cubicBezTo>
                      <a:pt x="373" y="75"/>
                      <a:pt x="301" y="67"/>
                      <a:pt x="266" y="44"/>
                    </a:cubicBezTo>
                    <a:cubicBezTo>
                      <a:pt x="253" y="45"/>
                      <a:pt x="0" y="0"/>
                      <a:pt x="0" y="104"/>
                    </a:cubicBezTo>
                  </a:path>
                </a:pathLst>
              </a:cu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sp>
          <p:nvSpPr>
            <p:cNvPr id="208904" name="Oval 10"/>
            <p:cNvSpPr>
              <a:spLocks noChangeArrowheads="1"/>
            </p:cNvSpPr>
            <p:nvPr/>
          </p:nvSpPr>
          <p:spPr bwMode="auto">
            <a:xfrm>
              <a:off x="27432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08905" name="Oval 11"/>
            <p:cNvSpPr>
              <a:spLocks noChangeArrowheads="1"/>
            </p:cNvSpPr>
            <p:nvPr/>
          </p:nvSpPr>
          <p:spPr bwMode="auto">
            <a:xfrm>
              <a:off x="6248400" y="5257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08906" name="Oval 12"/>
            <p:cNvSpPr>
              <a:spLocks noChangeArrowheads="1"/>
            </p:cNvSpPr>
            <p:nvPr/>
          </p:nvSpPr>
          <p:spPr bwMode="auto">
            <a:xfrm>
              <a:off x="47244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08907" name="AutoShape 13"/>
            <p:cNvSpPr>
              <a:spLocks/>
            </p:cNvSpPr>
            <p:nvPr/>
          </p:nvSpPr>
          <p:spPr bwMode="auto">
            <a:xfrm>
              <a:off x="288925" y="3001963"/>
              <a:ext cx="1158875" cy="650875"/>
            </a:xfrm>
            <a:prstGeom prst="borderCallout2">
              <a:avLst>
                <a:gd name="adj1" fmla="val 12352"/>
                <a:gd name="adj2" fmla="val 106574"/>
                <a:gd name="adj3" fmla="val 12352"/>
                <a:gd name="adj4" fmla="val 156028"/>
                <a:gd name="adj5" fmla="val 333278"/>
                <a:gd name="adj6" fmla="val 207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Posto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1600 mm</a:t>
              </a:r>
            </a:p>
          </p:txBody>
        </p:sp>
        <p:sp>
          <p:nvSpPr>
            <p:cNvPr id="208908" name="AutoShape 14"/>
            <p:cNvSpPr>
              <a:spLocks/>
            </p:cNvSpPr>
            <p:nvPr/>
          </p:nvSpPr>
          <p:spPr bwMode="auto">
            <a:xfrm>
              <a:off x="6843733" y="1989127"/>
              <a:ext cx="1247774" cy="650875"/>
            </a:xfrm>
            <a:prstGeom prst="borderCallout2">
              <a:avLst>
                <a:gd name="adj1" fmla="val 12352"/>
                <a:gd name="adj2" fmla="val -6866"/>
                <a:gd name="adj3" fmla="val 12352"/>
                <a:gd name="adj4" fmla="val -83977"/>
                <a:gd name="adj5" fmla="val 200421"/>
                <a:gd name="adj6" fmla="val -1617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Posto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1400 mm</a:t>
              </a:r>
            </a:p>
          </p:txBody>
        </p:sp>
        <p:sp>
          <p:nvSpPr>
            <p:cNvPr id="208909" name="AutoShape 15"/>
            <p:cNvSpPr>
              <a:spLocks/>
            </p:cNvSpPr>
            <p:nvPr/>
          </p:nvSpPr>
          <p:spPr bwMode="auto">
            <a:xfrm>
              <a:off x="7772400" y="4568825"/>
              <a:ext cx="952530" cy="590550"/>
            </a:xfrm>
            <a:prstGeom prst="borderCallout2">
              <a:avLst>
                <a:gd name="adj1" fmla="val 19356"/>
                <a:gd name="adj2" fmla="val -8333"/>
                <a:gd name="adj3" fmla="val 19356"/>
                <a:gd name="adj4" fmla="val -79514"/>
                <a:gd name="adj5" fmla="val 115796"/>
                <a:gd name="adj6" fmla="val -14362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rial" charset="0"/>
                </a:rPr>
                <a:t>Posto 3 900 mm</a:t>
              </a:r>
            </a:p>
          </p:txBody>
        </p:sp>
        <p:sp>
          <p:nvSpPr>
            <p:cNvPr id="208910" name="Freeform 16"/>
            <p:cNvSpPr>
              <a:spLocks/>
            </p:cNvSpPr>
            <p:nvPr/>
          </p:nvSpPr>
          <p:spPr bwMode="auto">
            <a:xfrm>
              <a:off x="5562600" y="3352800"/>
              <a:ext cx="1447800" cy="2971800"/>
            </a:xfrm>
            <a:custGeom>
              <a:avLst/>
              <a:gdLst>
                <a:gd name="T0" fmla="*/ 2147483646 w 912"/>
                <a:gd name="T1" fmla="*/ 2147483646 h 1872"/>
                <a:gd name="T2" fmla="*/ 2147483646 w 912"/>
                <a:gd name="T3" fmla="*/ 2147483646 h 1872"/>
                <a:gd name="T4" fmla="*/ 2147483646 w 912"/>
                <a:gd name="T5" fmla="*/ 2147483646 h 1872"/>
                <a:gd name="T6" fmla="*/ 2147483646 w 912"/>
                <a:gd name="T7" fmla="*/ 2147483646 h 1872"/>
                <a:gd name="T8" fmla="*/ 2147483646 w 912"/>
                <a:gd name="T9" fmla="*/ 2147483646 h 1872"/>
                <a:gd name="T10" fmla="*/ 2147483646 w 912"/>
                <a:gd name="T11" fmla="*/ 2147483646 h 1872"/>
                <a:gd name="T12" fmla="*/ 2147483646 w 912"/>
                <a:gd name="T13" fmla="*/ 2147483646 h 1872"/>
                <a:gd name="T14" fmla="*/ 2147483646 w 912"/>
                <a:gd name="T15" fmla="*/ 0 h 18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1872"/>
                <a:gd name="T26" fmla="*/ 912 w 912"/>
                <a:gd name="T27" fmla="*/ 1872 h 18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1872">
                  <a:moveTo>
                    <a:pt x="96" y="1872"/>
                  </a:moveTo>
                  <a:cubicBezTo>
                    <a:pt x="76" y="1616"/>
                    <a:pt x="56" y="1360"/>
                    <a:pt x="48" y="1248"/>
                  </a:cubicBezTo>
                  <a:cubicBezTo>
                    <a:pt x="40" y="1136"/>
                    <a:pt x="0" y="1280"/>
                    <a:pt x="48" y="1200"/>
                  </a:cubicBezTo>
                  <a:cubicBezTo>
                    <a:pt x="96" y="1120"/>
                    <a:pt x="272" y="888"/>
                    <a:pt x="336" y="768"/>
                  </a:cubicBezTo>
                  <a:cubicBezTo>
                    <a:pt x="400" y="648"/>
                    <a:pt x="408" y="552"/>
                    <a:pt x="432" y="480"/>
                  </a:cubicBezTo>
                  <a:cubicBezTo>
                    <a:pt x="456" y="408"/>
                    <a:pt x="416" y="400"/>
                    <a:pt x="480" y="336"/>
                  </a:cubicBezTo>
                  <a:cubicBezTo>
                    <a:pt x="544" y="272"/>
                    <a:pt x="744" y="152"/>
                    <a:pt x="816" y="96"/>
                  </a:cubicBezTo>
                  <a:cubicBezTo>
                    <a:pt x="888" y="40"/>
                    <a:pt x="900" y="20"/>
                    <a:pt x="9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1" name="Freeform 17"/>
            <p:cNvSpPr>
              <a:spLocks/>
            </p:cNvSpPr>
            <p:nvPr/>
          </p:nvSpPr>
          <p:spPr bwMode="auto">
            <a:xfrm>
              <a:off x="4572000" y="3200400"/>
              <a:ext cx="2438400" cy="3124200"/>
            </a:xfrm>
            <a:custGeom>
              <a:avLst/>
              <a:gdLst>
                <a:gd name="T0" fmla="*/ 2147483646 w 912"/>
                <a:gd name="T1" fmla="*/ 2147483646 h 1872"/>
                <a:gd name="T2" fmla="*/ 2147483646 w 912"/>
                <a:gd name="T3" fmla="*/ 2147483646 h 1872"/>
                <a:gd name="T4" fmla="*/ 2147483646 w 912"/>
                <a:gd name="T5" fmla="*/ 2147483646 h 1872"/>
                <a:gd name="T6" fmla="*/ 2147483646 w 912"/>
                <a:gd name="T7" fmla="*/ 2147483646 h 1872"/>
                <a:gd name="T8" fmla="*/ 2147483646 w 912"/>
                <a:gd name="T9" fmla="*/ 2147483646 h 1872"/>
                <a:gd name="T10" fmla="*/ 2147483646 w 912"/>
                <a:gd name="T11" fmla="*/ 2147483646 h 1872"/>
                <a:gd name="T12" fmla="*/ 2147483646 w 912"/>
                <a:gd name="T13" fmla="*/ 2147483646 h 1872"/>
                <a:gd name="T14" fmla="*/ 2147483646 w 912"/>
                <a:gd name="T15" fmla="*/ 0 h 18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1872"/>
                <a:gd name="T26" fmla="*/ 912 w 912"/>
                <a:gd name="T27" fmla="*/ 1872 h 18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1872">
                  <a:moveTo>
                    <a:pt x="96" y="1872"/>
                  </a:moveTo>
                  <a:cubicBezTo>
                    <a:pt x="76" y="1616"/>
                    <a:pt x="56" y="1360"/>
                    <a:pt x="48" y="1248"/>
                  </a:cubicBezTo>
                  <a:cubicBezTo>
                    <a:pt x="40" y="1136"/>
                    <a:pt x="0" y="1280"/>
                    <a:pt x="48" y="1200"/>
                  </a:cubicBezTo>
                  <a:cubicBezTo>
                    <a:pt x="96" y="1120"/>
                    <a:pt x="272" y="888"/>
                    <a:pt x="336" y="768"/>
                  </a:cubicBezTo>
                  <a:cubicBezTo>
                    <a:pt x="400" y="648"/>
                    <a:pt x="408" y="552"/>
                    <a:pt x="432" y="480"/>
                  </a:cubicBezTo>
                  <a:cubicBezTo>
                    <a:pt x="456" y="408"/>
                    <a:pt x="416" y="400"/>
                    <a:pt x="480" y="336"/>
                  </a:cubicBezTo>
                  <a:cubicBezTo>
                    <a:pt x="544" y="272"/>
                    <a:pt x="744" y="152"/>
                    <a:pt x="816" y="96"/>
                  </a:cubicBezTo>
                  <a:cubicBezTo>
                    <a:pt x="888" y="40"/>
                    <a:pt x="900" y="20"/>
                    <a:pt x="9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2" name="Freeform 18"/>
            <p:cNvSpPr>
              <a:spLocks/>
            </p:cNvSpPr>
            <p:nvPr/>
          </p:nvSpPr>
          <p:spPr bwMode="auto">
            <a:xfrm>
              <a:off x="3898900" y="3048000"/>
              <a:ext cx="2806700" cy="3530600"/>
            </a:xfrm>
            <a:custGeom>
              <a:avLst/>
              <a:gdLst>
                <a:gd name="T0" fmla="*/ 2147483646 w 1768"/>
                <a:gd name="T1" fmla="*/ 0 h 2224"/>
                <a:gd name="T2" fmla="*/ 2147483646 w 1768"/>
                <a:gd name="T3" fmla="*/ 2147483646 h 2224"/>
                <a:gd name="T4" fmla="*/ 2147483646 w 1768"/>
                <a:gd name="T5" fmla="*/ 2147483646 h 2224"/>
                <a:gd name="T6" fmla="*/ 2147483646 w 1768"/>
                <a:gd name="T7" fmla="*/ 2147483646 h 2224"/>
                <a:gd name="T8" fmla="*/ 2147483646 w 1768"/>
                <a:gd name="T9" fmla="*/ 2147483646 h 2224"/>
                <a:gd name="T10" fmla="*/ 2147483646 w 1768"/>
                <a:gd name="T11" fmla="*/ 2147483646 h 2224"/>
                <a:gd name="T12" fmla="*/ 2147483646 w 1768"/>
                <a:gd name="T13" fmla="*/ 2147483646 h 2224"/>
                <a:gd name="T14" fmla="*/ 2147483646 w 1768"/>
                <a:gd name="T15" fmla="*/ 2147483646 h 2224"/>
                <a:gd name="T16" fmla="*/ 2147483646 w 1768"/>
                <a:gd name="T17" fmla="*/ 2147483646 h 2224"/>
                <a:gd name="T18" fmla="*/ 2147483646 w 1768"/>
                <a:gd name="T19" fmla="*/ 2147483646 h 2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8"/>
                <a:gd name="T31" fmla="*/ 0 h 2224"/>
                <a:gd name="T32" fmla="*/ 1768 w 1768"/>
                <a:gd name="T33" fmla="*/ 2224 h 2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8" h="2224">
                  <a:moveTo>
                    <a:pt x="1768" y="0"/>
                  </a:moveTo>
                  <a:cubicBezTo>
                    <a:pt x="1620" y="56"/>
                    <a:pt x="1472" y="112"/>
                    <a:pt x="1384" y="144"/>
                  </a:cubicBezTo>
                  <a:cubicBezTo>
                    <a:pt x="1296" y="176"/>
                    <a:pt x="1296" y="160"/>
                    <a:pt x="1240" y="192"/>
                  </a:cubicBezTo>
                  <a:cubicBezTo>
                    <a:pt x="1184" y="224"/>
                    <a:pt x="1128" y="272"/>
                    <a:pt x="1048" y="336"/>
                  </a:cubicBezTo>
                  <a:cubicBezTo>
                    <a:pt x="968" y="400"/>
                    <a:pt x="832" y="488"/>
                    <a:pt x="760" y="576"/>
                  </a:cubicBezTo>
                  <a:cubicBezTo>
                    <a:pt x="688" y="664"/>
                    <a:pt x="688" y="760"/>
                    <a:pt x="616" y="864"/>
                  </a:cubicBezTo>
                  <a:cubicBezTo>
                    <a:pt x="544" y="968"/>
                    <a:pt x="384" y="1112"/>
                    <a:pt x="328" y="1200"/>
                  </a:cubicBezTo>
                  <a:cubicBezTo>
                    <a:pt x="272" y="1288"/>
                    <a:pt x="328" y="1240"/>
                    <a:pt x="280" y="1392"/>
                  </a:cubicBezTo>
                  <a:cubicBezTo>
                    <a:pt x="232" y="1544"/>
                    <a:pt x="80" y="2000"/>
                    <a:pt x="40" y="2112"/>
                  </a:cubicBezTo>
                  <a:cubicBezTo>
                    <a:pt x="0" y="2224"/>
                    <a:pt x="20" y="2144"/>
                    <a:pt x="40" y="2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3" name="Freeform 19"/>
            <p:cNvSpPr>
              <a:spLocks/>
            </p:cNvSpPr>
            <p:nvPr/>
          </p:nvSpPr>
          <p:spPr bwMode="auto">
            <a:xfrm>
              <a:off x="3276600" y="2819400"/>
              <a:ext cx="2819400" cy="3352800"/>
            </a:xfrm>
            <a:custGeom>
              <a:avLst/>
              <a:gdLst>
                <a:gd name="T0" fmla="*/ 2147483646 w 1776"/>
                <a:gd name="T1" fmla="*/ 0 h 2112"/>
                <a:gd name="T2" fmla="*/ 2147483646 w 1776"/>
                <a:gd name="T3" fmla="*/ 2147483646 h 2112"/>
                <a:gd name="T4" fmla="*/ 2147483646 w 1776"/>
                <a:gd name="T5" fmla="*/ 2147483646 h 2112"/>
                <a:gd name="T6" fmla="*/ 2147483646 w 1776"/>
                <a:gd name="T7" fmla="*/ 2147483646 h 2112"/>
                <a:gd name="T8" fmla="*/ 2147483646 w 1776"/>
                <a:gd name="T9" fmla="*/ 2147483646 h 2112"/>
                <a:gd name="T10" fmla="*/ 2147483646 w 1776"/>
                <a:gd name="T11" fmla="*/ 2147483646 h 2112"/>
                <a:gd name="T12" fmla="*/ 2147483646 w 1776"/>
                <a:gd name="T13" fmla="*/ 2147483646 h 2112"/>
                <a:gd name="T14" fmla="*/ 2147483646 w 1776"/>
                <a:gd name="T15" fmla="*/ 2147483646 h 2112"/>
                <a:gd name="T16" fmla="*/ 0 w 1776"/>
                <a:gd name="T17" fmla="*/ 2147483646 h 2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6"/>
                <a:gd name="T28" fmla="*/ 0 h 2112"/>
                <a:gd name="T29" fmla="*/ 1776 w 1776"/>
                <a:gd name="T30" fmla="*/ 2112 h 2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6" h="2112">
                  <a:moveTo>
                    <a:pt x="1776" y="0"/>
                  </a:moveTo>
                  <a:cubicBezTo>
                    <a:pt x="1772" y="12"/>
                    <a:pt x="1768" y="24"/>
                    <a:pt x="1728" y="48"/>
                  </a:cubicBezTo>
                  <a:cubicBezTo>
                    <a:pt x="1688" y="72"/>
                    <a:pt x="1584" y="104"/>
                    <a:pt x="1536" y="144"/>
                  </a:cubicBezTo>
                  <a:cubicBezTo>
                    <a:pt x="1488" y="184"/>
                    <a:pt x="1504" y="232"/>
                    <a:pt x="1440" y="288"/>
                  </a:cubicBezTo>
                  <a:cubicBezTo>
                    <a:pt x="1376" y="344"/>
                    <a:pt x="1248" y="416"/>
                    <a:pt x="1152" y="480"/>
                  </a:cubicBezTo>
                  <a:cubicBezTo>
                    <a:pt x="1056" y="544"/>
                    <a:pt x="960" y="592"/>
                    <a:pt x="864" y="672"/>
                  </a:cubicBezTo>
                  <a:cubicBezTo>
                    <a:pt x="768" y="752"/>
                    <a:pt x="672" y="792"/>
                    <a:pt x="576" y="960"/>
                  </a:cubicBezTo>
                  <a:cubicBezTo>
                    <a:pt x="480" y="1128"/>
                    <a:pt x="384" y="1488"/>
                    <a:pt x="288" y="1680"/>
                  </a:cubicBezTo>
                  <a:cubicBezTo>
                    <a:pt x="192" y="1872"/>
                    <a:pt x="48" y="204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4" name="Freeform 20"/>
            <p:cNvSpPr>
              <a:spLocks/>
            </p:cNvSpPr>
            <p:nvPr/>
          </p:nvSpPr>
          <p:spPr bwMode="auto">
            <a:xfrm>
              <a:off x="6108700" y="3733800"/>
              <a:ext cx="1358900" cy="2743200"/>
            </a:xfrm>
            <a:custGeom>
              <a:avLst/>
              <a:gdLst>
                <a:gd name="T0" fmla="*/ 2147483646 w 1768"/>
                <a:gd name="T1" fmla="*/ 0 h 2224"/>
                <a:gd name="T2" fmla="*/ 2147483646 w 1768"/>
                <a:gd name="T3" fmla="*/ 2147483646 h 2224"/>
                <a:gd name="T4" fmla="*/ 2147483646 w 1768"/>
                <a:gd name="T5" fmla="*/ 2147483646 h 2224"/>
                <a:gd name="T6" fmla="*/ 2147483646 w 1768"/>
                <a:gd name="T7" fmla="*/ 2147483646 h 2224"/>
                <a:gd name="T8" fmla="*/ 2147483646 w 1768"/>
                <a:gd name="T9" fmla="*/ 2147483646 h 2224"/>
                <a:gd name="T10" fmla="*/ 2147483646 w 1768"/>
                <a:gd name="T11" fmla="*/ 2147483646 h 2224"/>
                <a:gd name="T12" fmla="*/ 2147483646 w 1768"/>
                <a:gd name="T13" fmla="*/ 2147483646 h 2224"/>
                <a:gd name="T14" fmla="*/ 2147483646 w 1768"/>
                <a:gd name="T15" fmla="*/ 2147483646 h 2224"/>
                <a:gd name="T16" fmla="*/ 2147483646 w 1768"/>
                <a:gd name="T17" fmla="*/ 2147483646 h 2224"/>
                <a:gd name="T18" fmla="*/ 2147483646 w 1768"/>
                <a:gd name="T19" fmla="*/ 2147483646 h 2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8"/>
                <a:gd name="T31" fmla="*/ 0 h 2224"/>
                <a:gd name="T32" fmla="*/ 1768 w 1768"/>
                <a:gd name="T33" fmla="*/ 2224 h 2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8" h="2224">
                  <a:moveTo>
                    <a:pt x="1768" y="0"/>
                  </a:moveTo>
                  <a:cubicBezTo>
                    <a:pt x="1620" y="56"/>
                    <a:pt x="1472" y="112"/>
                    <a:pt x="1384" y="144"/>
                  </a:cubicBezTo>
                  <a:cubicBezTo>
                    <a:pt x="1296" y="176"/>
                    <a:pt x="1296" y="160"/>
                    <a:pt x="1240" y="192"/>
                  </a:cubicBezTo>
                  <a:cubicBezTo>
                    <a:pt x="1184" y="224"/>
                    <a:pt x="1128" y="272"/>
                    <a:pt x="1048" y="336"/>
                  </a:cubicBezTo>
                  <a:cubicBezTo>
                    <a:pt x="968" y="400"/>
                    <a:pt x="832" y="488"/>
                    <a:pt x="760" y="576"/>
                  </a:cubicBezTo>
                  <a:cubicBezTo>
                    <a:pt x="688" y="664"/>
                    <a:pt x="688" y="760"/>
                    <a:pt x="616" y="864"/>
                  </a:cubicBezTo>
                  <a:cubicBezTo>
                    <a:pt x="544" y="968"/>
                    <a:pt x="384" y="1112"/>
                    <a:pt x="328" y="1200"/>
                  </a:cubicBezTo>
                  <a:cubicBezTo>
                    <a:pt x="272" y="1288"/>
                    <a:pt x="328" y="1240"/>
                    <a:pt x="280" y="1392"/>
                  </a:cubicBezTo>
                  <a:cubicBezTo>
                    <a:pt x="232" y="1544"/>
                    <a:pt x="80" y="2000"/>
                    <a:pt x="40" y="2112"/>
                  </a:cubicBezTo>
                  <a:cubicBezTo>
                    <a:pt x="0" y="2224"/>
                    <a:pt x="20" y="2144"/>
                    <a:pt x="40" y="2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5" name="Freeform 21"/>
            <p:cNvSpPr>
              <a:spLocks/>
            </p:cNvSpPr>
            <p:nvPr/>
          </p:nvSpPr>
          <p:spPr bwMode="auto">
            <a:xfrm>
              <a:off x="2438400" y="2311400"/>
              <a:ext cx="2527300" cy="4089400"/>
            </a:xfrm>
            <a:custGeom>
              <a:avLst/>
              <a:gdLst>
                <a:gd name="T0" fmla="*/ 2147483646 w 1680"/>
                <a:gd name="T1" fmla="*/ 2147483646 h 2496"/>
                <a:gd name="T2" fmla="*/ 2147483646 w 1680"/>
                <a:gd name="T3" fmla="*/ 2147483646 h 2496"/>
                <a:gd name="T4" fmla="*/ 2147483646 w 1680"/>
                <a:gd name="T5" fmla="*/ 2147483646 h 2496"/>
                <a:gd name="T6" fmla="*/ 2147483646 w 1680"/>
                <a:gd name="T7" fmla="*/ 2147483646 h 2496"/>
                <a:gd name="T8" fmla="*/ 2147483646 w 1680"/>
                <a:gd name="T9" fmla="*/ 2147483646 h 2496"/>
                <a:gd name="T10" fmla="*/ 2147483646 w 1680"/>
                <a:gd name="T11" fmla="*/ 2147483646 h 2496"/>
                <a:gd name="T12" fmla="*/ 2147483646 w 1680"/>
                <a:gd name="T13" fmla="*/ 2147483646 h 2496"/>
                <a:gd name="T14" fmla="*/ 2147483646 w 1680"/>
                <a:gd name="T15" fmla="*/ 2147483646 h 2496"/>
                <a:gd name="T16" fmla="*/ 2147483646 w 1680"/>
                <a:gd name="T17" fmla="*/ 2147483646 h 2496"/>
                <a:gd name="T18" fmla="*/ 2147483646 w 1680"/>
                <a:gd name="T19" fmla="*/ 2147483646 h 2496"/>
                <a:gd name="T20" fmla="*/ 2147483646 w 1680"/>
                <a:gd name="T21" fmla="*/ 2147483646 h 2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0"/>
                <a:gd name="T34" fmla="*/ 0 h 2496"/>
                <a:gd name="T35" fmla="*/ 1680 w 1680"/>
                <a:gd name="T36" fmla="*/ 2496 h 24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0" h="2496">
                  <a:moveTo>
                    <a:pt x="1672" y="32"/>
                  </a:moveTo>
                  <a:cubicBezTo>
                    <a:pt x="1676" y="16"/>
                    <a:pt x="1680" y="0"/>
                    <a:pt x="1672" y="80"/>
                  </a:cubicBezTo>
                  <a:cubicBezTo>
                    <a:pt x="1664" y="160"/>
                    <a:pt x="1632" y="416"/>
                    <a:pt x="1624" y="512"/>
                  </a:cubicBezTo>
                  <a:cubicBezTo>
                    <a:pt x="1616" y="608"/>
                    <a:pt x="1656" y="608"/>
                    <a:pt x="1624" y="656"/>
                  </a:cubicBezTo>
                  <a:cubicBezTo>
                    <a:pt x="1592" y="704"/>
                    <a:pt x="1544" y="728"/>
                    <a:pt x="1432" y="800"/>
                  </a:cubicBezTo>
                  <a:cubicBezTo>
                    <a:pt x="1320" y="872"/>
                    <a:pt x="1072" y="968"/>
                    <a:pt x="952" y="1088"/>
                  </a:cubicBezTo>
                  <a:cubicBezTo>
                    <a:pt x="832" y="1208"/>
                    <a:pt x="784" y="1384"/>
                    <a:pt x="712" y="1520"/>
                  </a:cubicBezTo>
                  <a:cubicBezTo>
                    <a:pt x="640" y="1656"/>
                    <a:pt x="592" y="1768"/>
                    <a:pt x="520" y="1904"/>
                  </a:cubicBezTo>
                  <a:cubicBezTo>
                    <a:pt x="448" y="2040"/>
                    <a:pt x="360" y="2240"/>
                    <a:pt x="280" y="2336"/>
                  </a:cubicBezTo>
                  <a:cubicBezTo>
                    <a:pt x="200" y="2432"/>
                    <a:pt x="80" y="2464"/>
                    <a:pt x="40" y="2480"/>
                  </a:cubicBezTo>
                  <a:cubicBezTo>
                    <a:pt x="0" y="2496"/>
                    <a:pt x="20" y="2464"/>
                    <a:pt x="40" y="2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6" name="Freeform 22"/>
            <p:cNvSpPr>
              <a:spLocks/>
            </p:cNvSpPr>
            <p:nvPr/>
          </p:nvSpPr>
          <p:spPr bwMode="auto">
            <a:xfrm>
              <a:off x="2590800" y="2514600"/>
              <a:ext cx="1612900" cy="3429000"/>
            </a:xfrm>
            <a:custGeom>
              <a:avLst/>
              <a:gdLst>
                <a:gd name="T0" fmla="*/ 0 w 1016"/>
                <a:gd name="T1" fmla="*/ 2147483646 h 2160"/>
                <a:gd name="T2" fmla="*/ 2147483646 w 1016"/>
                <a:gd name="T3" fmla="*/ 2147483646 h 2160"/>
                <a:gd name="T4" fmla="*/ 2147483646 w 1016"/>
                <a:gd name="T5" fmla="*/ 2147483646 h 2160"/>
                <a:gd name="T6" fmla="*/ 2147483646 w 1016"/>
                <a:gd name="T7" fmla="*/ 2147483646 h 2160"/>
                <a:gd name="T8" fmla="*/ 2147483646 w 1016"/>
                <a:gd name="T9" fmla="*/ 2147483646 h 2160"/>
                <a:gd name="T10" fmla="*/ 2147483646 w 1016"/>
                <a:gd name="T11" fmla="*/ 2147483646 h 2160"/>
                <a:gd name="T12" fmla="*/ 2147483646 w 1016"/>
                <a:gd name="T13" fmla="*/ 2147483646 h 2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"/>
                <a:gd name="T22" fmla="*/ 0 h 2160"/>
                <a:gd name="T23" fmla="*/ 1016 w 1016"/>
                <a:gd name="T24" fmla="*/ 2160 h 2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" h="2160">
                  <a:moveTo>
                    <a:pt x="0" y="2160"/>
                  </a:moveTo>
                  <a:cubicBezTo>
                    <a:pt x="88" y="2064"/>
                    <a:pt x="176" y="1968"/>
                    <a:pt x="240" y="1872"/>
                  </a:cubicBezTo>
                  <a:cubicBezTo>
                    <a:pt x="304" y="1776"/>
                    <a:pt x="344" y="1704"/>
                    <a:pt x="384" y="1584"/>
                  </a:cubicBezTo>
                  <a:cubicBezTo>
                    <a:pt x="424" y="1464"/>
                    <a:pt x="440" y="1312"/>
                    <a:pt x="480" y="1152"/>
                  </a:cubicBezTo>
                  <a:cubicBezTo>
                    <a:pt x="520" y="992"/>
                    <a:pt x="544" y="800"/>
                    <a:pt x="624" y="624"/>
                  </a:cubicBezTo>
                  <a:cubicBezTo>
                    <a:pt x="704" y="448"/>
                    <a:pt x="904" y="192"/>
                    <a:pt x="960" y="96"/>
                  </a:cubicBezTo>
                  <a:cubicBezTo>
                    <a:pt x="1016" y="0"/>
                    <a:pt x="988" y="24"/>
                    <a:pt x="96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7" name="Freeform 23"/>
            <p:cNvSpPr>
              <a:spLocks/>
            </p:cNvSpPr>
            <p:nvPr/>
          </p:nvSpPr>
          <p:spPr bwMode="auto">
            <a:xfrm>
              <a:off x="2286000" y="2438400"/>
              <a:ext cx="1612900" cy="3429000"/>
            </a:xfrm>
            <a:custGeom>
              <a:avLst/>
              <a:gdLst>
                <a:gd name="T0" fmla="*/ 0 w 1016"/>
                <a:gd name="T1" fmla="*/ 2147483646 h 2160"/>
                <a:gd name="T2" fmla="*/ 2147483646 w 1016"/>
                <a:gd name="T3" fmla="*/ 2147483646 h 2160"/>
                <a:gd name="T4" fmla="*/ 2147483646 w 1016"/>
                <a:gd name="T5" fmla="*/ 2147483646 h 2160"/>
                <a:gd name="T6" fmla="*/ 2147483646 w 1016"/>
                <a:gd name="T7" fmla="*/ 2147483646 h 2160"/>
                <a:gd name="T8" fmla="*/ 2147483646 w 1016"/>
                <a:gd name="T9" fmla="*/ 2147483646 h 2160"/>
                <a:gd name="T10" fmla="*/ 2147483646 w 1016"/>
                <a:gd name="T11" fmla="*/ 2147483646 h 2160"/>
                <a:gd name="T12" fmla="*/ 2147483646 w 1016"/>
                <a:gd name="T13" fmla="*/ 2147483646 h 2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"/>
                <a:gd name="T22" fmla="*/ 0 h 2160"/>
                <a:gd name="T23" fmla="*/ 1016 w 1016"/>
                <a:gd name="T24" fmla="*/ 2160 h 2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" h="2160">
                  <a:moveTo>
                    <a:pt x="0" y="2160"/>
                  </a:moveTo>
                  <a:cubicBezTo>
                    <a:pt x="88" y="2064"/>
                    <a:pt x="176" y="1968"/>
                    <a:pt x="240" y="1872"/>
                  </a:cubicBezTo>
                  <a:cubicBezTo>
                    <a:pt x="304" y="1776"/>
                    <a:pt x="344" y="1704"/>
                    <a:pt x="384" y="1584"/>
                  </a:cubicBezTo>
                  <a:cubicBezTo>
                    <a:pt x="424" y="1464"/>
                    <a:pt x="440" y="1312"/>
                    <a:pt x="480" y="1152"/>
                  </a:cubicBezTo>
                  <a:cubicBezTo>
                    <a:pt x="520" y="992"/>
                    <a:pt x="544" y="800"/>
                    <a:pt x="624" y="624"/>
                  </a:cubicBezTo>
                  <a:cubicBezTo>
                    <a:pt x="704" y="448"/>
                    <a:pt x="904" y="192"/>
                    <a:pt x="960" y="96"/>
                  </a:cubicBezTo>
                  <a:cubicBezTo>
                    <a:pt x="1016" y="0"/>
                    <a:pt x="988" y="24"/>
                    <a:pt x="96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8" name="Freeform 24"/>
            <p:cNvSpPr>
              <a:spLocks/>
            </p:cNvSpPr>
            <p:nvPr/>
          </p:nvSpPr>
          <p:spPr bwMode="auto">
            <a:xfrm>
              <a:off x="1524000" y="2667000"/>
              <a:ext cx="1612900" cy="3429000"/>
            </a:xfrm>
            <a:custGeom>
              <a:avLst/>
              <a:gdLst>
                <a:gd name="T0" fmla="*/ 0 w 1016"/>
                <a:gd name="T1" fmla="*/ 2147483646 h 2160"/>
                <a:gd name="T2" fmla="*/ 2147483646 w 1016"/>
                <a:gd name="T3" fmla="*/ 2147483646 h 2160"/>
                <a:gd name="T4" fmla="*/ 2147483646 w 1016"/>
                <a:gd name="T5" fmla="*/ 2147483646 h 2160"/>
                <a:gd name="T6" fmla="*/ 2147483646 w 1016"/>
                <a:gd name="T7" fmla="*/ 2147483646 h 2160"/>
                <a:gd name="T8" fmla="*/ 2147483646 w 1016"/>
                <a:gd name="T9" fmla="*/ 2147483646 h 2160"/>
                <a:gd name="T10" fmla="*/ 2147483646 w 1016"/>
                <a:gd name="T11" fmla="*/ 2147483646 h 2160"/>
                <a:gd name="T12" fmla="*/ 2147483646 w 1016"/>
                <a:gd name="T13" fmla="*/ 2147483646 h 2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"/>
                <a:gd name="T22" fmla="*/ 0 h 2160"/>
                <a:gd name="T23" fmla="*/ 1016 w 1016"/>
                <a:gd name="T24" fmla="*/ 2160 h 2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" h="2160">
                  <a:moveTo>
                    <a:pt x="0" y="2160"/>
                  </a:moveTo>
                  <a:cubicBezTo>
                    <a:pt x="88" y="2064"/>
                    <a:pt x="176" y="1968"/>
                    <a:pt x="240" y="1872"/>
                  </a:cubicBezTo>
                  <a:cubicBezTo>
                    <a:pt x="304" y="1776"/>
                    <a:pt x="344" y="1704"/>
                    <a:pt x="384" y="1584"/>
                  </a:cubicBezTo>
                  <a:cubicBezTo>
                    <a:pt x="424" y="1464"/>
                    <a:pt x="440" y="1312"/>
                    <a:pt x="480" y="1152"/>
                  </a:cubicBezTo>
                  <a:cubicBezTo>
                    <a:pt x="520" y="992"/>
                    <a:pt x="544" y="800"/>
                    <a:pt x="624" y="624"/>
                  </a:cubicBezTo>
                  <a:cubicBezTo>
                    <a:pt x="704" y="448"/>
                    <a:pt x="904" y="192"/>
                    <a:pt x="960" y="96"/>
                  </a:cubicBezTo>
                  <a:cubicBezTo>
                    <a:pt x="1016" y="0"/>
                    <a:pt x="988" y="24"/>
                    <a:pt x="96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19" name="Text Box 25"/>
            <p:cNvSpPr txBox="1">
              <a:spLocks noChangeArrowheads="1"/>
            </p:cNvSpPr>
            <p:nvPr/>
          </p:nvSpPr>
          <p:spPr bwMode="auto">
            <a:xfrm>
              <a:off x="5927725" y="6289675"/>
              <a:ext cx="6413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900</a:t>
              </a:r>
            </a:p>
          </p:txBody>
        </p:sp>
        <p:sp>
          <p:nvSpPr>
            <p:cNvPr id="208920" name="Text Box 26"/>
            <p:cNvSpPr txBox="1">
              <a:spLocks noChangeArrowheads="1"/>
            </p:cNvSpPr>
            <p:nvPr/>
          </p:nvSpPr>
          <p:spPr bwMode="auto">
            <a:xfrm>
              <a:off x="6842125" y="3289312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1000</a:t>
              </a:r>
            </a:p>
          </p:txBody>
        </p:sp>
        <p:sp>
          <p:nvSpPr>
            <p:cNvPr id="208921" name="Text Box 27"/>
            <p:cNvSpPr txBox="1">
              <a:spLocks noChangeArrowheads="1"/>
            </p:cNvSpPr>
            <p:nvPr/>
          </p:nvSpPr>
          <p:spPr bwMode="auto">
            <a:xfrm>
              <a:off x="6765925" y="2784475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1200</a:t>
              </a:r>
            </a:p>
          </p:txBody>
        </p:sp>
        <p:sp>
          <p:nvSpPr>
            <p:cNvPr id="208922" name="Text Box 28"/>
            <p:cNvSpPr txBox="1">
              <a:spLocks noChangeArrowheads="1"/>
            </p:cNvSpPr>
            <p:nvPr/>
          </p:nvSpPr>
          <p:spPr bwMode="auto">
            <a:xfrm>
              <a:off x="5927725" y="2632075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1300</a:t>
              </a:r>
            </a:p>
          </p:txBody>
        </p:sp>
        <p:sp>
          <p:nvSpPr>
            <p:cNvPr id="208923" name="Text Box 29"/>
            <p:cNvSpPr txBox="1">
              <a:spLocks noChangeArrowheads="1"/>
            </p:cNvSpPr>
            <p:nvPr/>
          </p:nvSpPr>
          <p:spPr bwMode="auto">
            <a:xfrm>
              <a:off x="669925" y="5984875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1700</a:t>
              </a:r>
            </a:p>
          </p:txBody>
        </p:sp>
        <p:sp>
          <p:nvSpPr>
            <p:cNvPr id="208924" name="Text Box 30"/>
            <p:cNvSpPr txBox="1">
              <a:spLocks noChangeArrowheads="1"/>
            </p:cNvSpPr>
            <p:nvPr/>
          </p:nvSpPr>
          <p:spPr bwMode="auto">
            <a:xfrm>
              <a:off x="2025650" y="6172200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1400</a:t>
              </a:r>
            </a:p>
          </p:txBody>
        </p:sp>
        <p:sp>
          <p:nvSpPr>
            <p:cNvPr id="208925" name="Text Box 31"/>
            <p:cNvSpPr txBox="1">
              <a:spLocks noChangeArrowheads="1"/>
            </p:cNvSpPr>
            <p:nvPr/>
          </p:nvSpPr>
          <p:spPr bwMode="auto">
            <a:xfrm>
              <a:off x="3489325" y="6172200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1200</a:t>
              </a:r>
            </a:p>
          </p:txBody>
        </p:sp>
        <p:sp>
          <p:nvSpPr>
            <p:cNvPr id="208926" name="Text Box 32"/>
            <p:cNvSpPr txBox="1">
              <a:spLocks noChangeArrowheads="1"/>
            </p:cNvSpPr>
            <p:nvPr/>
          </p:nvSpPr>
          <p:spPr bwMode="auto">
            <a:xfrm>
              <a:off x="4479925" y="6061075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1100</a:t>
              </a:r>
            </a:p>
          </p:txBody>
        </p:sp>
        <p:sp>
          <p:nvSpPr>
            <p:cNvPr id="208927" name="Text Box 33"/>
            <p:cNvSpPr txBox="1">
              <a:spLocks noChangeArrowheads="1"/>
            </p:cNvSpPr>
            <p:nvPr/>
          </p:nvSpPr>
          <p:spPr bwMode="auto">
            <a:xfrm>
              <a:off x="2330450" y="2362200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1700</a:t>
              </a:r>
            </a:p>
          </p:txBody>
        </p:sp>
        <p:sp>
          <p:nvSpPr>
            <p:cNvPr id="208928" name="Text Box 34"/>
            <p:cNvSpPr txBox="1">
              <a:spLocks noChangeArrowheads="1"/>
            </p:cNvSpPr>
            <p:nvPr/>
          </p:nvSpPr>
          <p:spPr bwMode="auto">
            <a:xfrm>
              <a:off x="3260725" y="2251075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1600</a:t>
              </a:r>
            </a:p>
          </p:txBody>
        </p:sp>
        <p:sp>
          <p:nvSpPr>
            <p:cNvPr id="208929" name="Text Box 35"/>
            <p:cNvSpPr txBox="1">
              <a:spLocks noChangeArrowheads="1"/>
            </p:cNvSpPr>
            <p:nvPr/>
          </p:nvSpPr>
          <p:spPr bwMode="auto">
            <a:xfrm>
              <a:off x="3946525" y="2403475"/>
              <a:ext cx="793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1500</a:t>
              </a:r>
            </a:p>
          </p:txBody>
        </p:sp>
        <p:sp>
          <p:nvSpPr>
            <p:cNvPr id="208930" name="Text Box 36"/>
            <p:cNvSpPr txBox="1">
              <a:spLocks noChangeArrowheads="1"/>
            </p:cNvSpPr>
            <p:nvPr/>
          </p:nvSpPr>
          <p:spPr bwMode="auto">
            <a:xfrm>
              <a:off x="7589838" y="6149975"/>
              <a:ext cx="6762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rial" charset="0"/>
                </a:rPr>
                <a:t>SIG</a:t>
              </a:r>
            </a:p>
          </p:txBody>
        </p:sp>
      </p:grpSp>
      <p:sp>
        <p:nvSpPr>
          <p:cNvPr id="208900" name="CaixaDeTexto 42"/>
          <p:cNvSpPr txBox="1">
            <a:spLocks noChangeArrowheads="1"/>
          </p:cNvSpPr>
          <p:nvPr/>
        </p:nvSpPr>
        <p:spPr bwMode="auto">
          <a:xfrm>
            <a:off x="1006475" y="368300"/>
            <a:ext cx="700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Precipitação média na bacia</a:t>
            </a:r>
          </a:p>
        </p:txBody>
      </p:sp>
    </p:spTree>
    <p:extLst>
      <p:ext uri="{BB962C8B-B14F-4D97-AF65-F5344CB8AC3E}">
        <p14:creationId xmlns:p14="http://schemas.microsoft.com/office/powerpoint/2010/main" val="319196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CaixaDeTexto 9"/>
          <p:cNvSpPr txBox="1">
            <a:spLocks noChangeArrowheads="1"/>
          </p:cNvSpPr>
          <p:nvPr/>
        </p:nvSpPr>
        <p:spPr bwMode="auto">
          <a:xfrm>
            <a:off x="2490776" y="352408"/>
            <a:ext cx="479584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Calibri" pitchFamily="34" charset="0"/>
              </a:rPr>
              <a:t>Chuvas intensas</a:t>
            </a:r>
            <a:endParaRPr lang="pt-B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347776"/>
            <a:ext cx="7848094" cy="489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42875" y="1409700"/>
            <a:ext cx="3810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kern="0" dirty="0">
                <a:latin typeface="Trebuchet MS" pitchFamily="34" charset="0"/>
              </a:rPr>
              <a:t>Polígonos de Thiessen</a:t>
            </a:r>
          </a:p>
        </p:txBody>
      </p:sp>
      <p:grpSp>
        <p:nvGrpSpPr>
          <p:cNvPr id="210947" name="Grupo 52"/>
          <p:cNvGrpSpPr>
            <a:grpSpLocks/>
          </p:cNvGrpSpPr>
          <p:nvPr/>
        </p:nvGrpSpPr>
        <p:grpSpPr bwMode="auto">
          <a:xfrm>
            <a:off x="3214688" y="2071688"/>
            <a:ext cx="5786437" cy="4429125"/>
            <a:chOff x="2643174" y="2071678"/>
            <a:chExt cx="5786478" cy="4429156"/>
          </a:xfrm>
        </p:grpSpPr>
        <p:sp>
          <p:nvSpPr>
            <p:cNvPr id="210958" name="Retângulo 62"/>
            <p:cNvSpPr>
              <a:spLocks noChangeArrowheads="1"/>
            </p:cNvSpPr>
            <p:nvPr/>
          </p:nvSpPr>
          <p:spPr bwMode="auto">
            <a:xfrm>
              <a:off x="2643174" y="2071678"/>
              <a:ext cx="5786478" cy="44291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grpSp>
          <p:nvGrpSpPr>
            <p:cNvPr id="210959" name="Grupo 32"/>
            <p:cNvGrpSpPr>
              <a:grpSpLocks/>
            </p:cNvGrpSpPr>
            <p:nvPr/>
          </p:nvGrpSpPr>
          <p:grpSpPr bwMode="auto">
            <a:xfrm>
              <a:off x="2786050" y="2205038"/>
              <a:ext cx="5579247" cy="4176712"/>
              <a:chOff x="2916238" y="2205038"/>
              <a:chExt cx="5579247" cy="4176712"/>
            </a:xfrm>
          </p:grpSpPr>
          <p:grpSp>
            <p:nvGrpSpPr>
              <p:cNvPr id="210960" name="Grupo 22"/>
              <p:cNvGrpSpPr>
                <a:grpSpLocks/>
              </p:cNvGrpSpPr>
              <p:nvPr/>
            </p:nvGrpSpPr>
            <p:grpSpPr bwMode="auto">
              <a:xfrm>
                <a:off x="2916238" y="2205038"/>
                <a:ext cx="5111750" cy="4176712"/>
                <a:chOff x="2916238" y="2205038"/>
                <a:chExt cx="5111750" cy="4176712"/>
              </a:xfrm>
            </p:grpSpPr>
            <p:sp>
              <p:nvSpPr>
                <p:cNvPr id="210976" name="Freeform 13"/>
                <p:cNvSpPr>
                  <a:spLocks/>
                </p:cNvSpPr>
                <p:nvPr/>
              </p:nvSpPr>
              <p:spPr bwMode="auto">
                <a:xfrm>
                  <a:off x="2916238" y="2205038"/>
                  <a:ext cx="5111750" cy="4176712"/>
                </a:xfrm>
                <a:custGeom>
                  <a:avLst/>
                  <a:gdLst>
                    <a:gd name="T0" fmla="*/ 2147483646 w 3220"/>
                    <a:gd name="T1" fmla="*/ 2147483646 h 2631"/>
                    <a:gd name="T2" fmla="*/ 2147483646 w 3220"/>
                    <a:gd name="T3" fmla="*/ 2147483646 h 2631"/>
                    <a:gd name="T4" fmla="*/ 2147483646 w 3220"/>
                    <a:gd name="T5" fmla="*/ 2147483646 h 2631"/>
                    <a:gd name="T6" fmla="*/ 2147483646 w 3220"/>
                    <a:gd name="T7" fmla="*/ 2147483646 h 2631"/>
                    <a:gd name="T8" fmla="*/ 2147483646 w 3220"/>
                    <a:gd name="T9" fmla="*/ 2147483646 h 2631"/>
                    <a:gd name="T10" fmla="*/ 2147483646 w 3220"/>
                    <a:gd name="T11" fmla="*/ 2147483646 h 2631"/>
                    <a:gd name="T12" fmla="*/ 2147483646 w 3220"/>
                    <a:gd name="T13" fmla="*/ 2147483646 h 2631"/>
                    <a:gd name="T14" fmla="*/ 2147483646 w 3220"/>
                    <a:gd name="T15" fmla="*/ 2147483646 h 2631"/>
                    <a:gd name="T16" fmla="*/ 2147483646 w 3220"/>
                    <a:gd name="T17" fmla="*/ 2147483646 h 2631"/>
                    <a:gd name="T18" fmla="*/ 2147483646 w 3220"/>
                    <a:gd name="T19" fmla="*/ 2147483646 h 2631"/>
                    <a:gd name="T20" fmla="*/ 2147483646 w 3220"/>
                    <a:gd name="T21" fmla="*/ 2147483646 h 2631"/>
                    <a:gd name="T22" fmla="*/ 2147483646 w 3220"/>
                    <a:gd name="T23" fmla="*/ 2147483646 h 2631"/>
                    <a:gd name="T24" fmla="*/ 2147483646 w 3220"/>
                    <a:gd name="T25" fmla="*/ 2147483646 h 2631"/>
                    <a:gd name="T26" fmla="*/ 2147483646 w 3220"/>
                    <a:gd name="T27" fmla="*/ 2147483646 h 2631"/>
                    <a:gd name="T28" fmla="*/ 2147483646 w 3220"/>
                    <a:gd name="T29" fmla="*/ 2147483646 h 2631"/>
                    <a:gd name="T30" fmla="*/ 2147483646 w 3220"/>
                    <a:gd name="T31" fmla="*/ 2147483646 h 2631"/>
                    <a:gd name="T32" fmla="*/ 2147483646 w 3220"/>
                    <a:gd name="T33" fmla="*/ 0 h 2631"/>
                    <a:gd name="T34" fmla="*/ 2147483646 w 3220"/>
                    <a:gd name="T35" fmla="*/ 2147483646 h 2631"/>
                    <a:gd name="T36" fmla="*/ 2147483646 w 3220"/>
                    <a:gd name="T37" fmla="*/ 2147483646 h 2631"/>
                    <a:gd name="T38" fmla="*/ 2147483646 w 3220"/>
                    <a:gd name="T39" fmla="*/ 2147483646 h 2631"/>
                    <a:gd name="T40" fmla="*/ 2147483646 w 3220"/>
                    <a:gd name="T41" fmla="*/ 2147483646 h 2631"/>
                    <a:gd name="T42" fmla="*/ 2147483646 w 3220"/>
                    <a:gd name="T43" fmla="*/ 2147483646 h 2631"/>
                    <a:gd name="T44" fmla="*/ 2147483646 w 3220"/>
                    <a:gd name="T45" fmla="*/ 2147483646 h 2631"/>
                    <a:gd name="T46" fmla="*/ 2147483646 w 3220"/>
                    <a:gd name="T47" fmla="*/ 2147483646 h 2631"/>
                    <a:gd name="T48" fmla="*/ 2147483646 w 3220"/>
                    <a:gd name="T49" fmla="*/ 2147483646 h 2631"/>
                    <a:gd name="T50" fmla="*/ 2147483646 w 3220"/>
                    <a:gd name="T51" fmla="*/ 2147483646 h 2631"/>
                    <a:gd name="T52" fmla="*/ 2147483646 w 3220"/>
                    <a:gd name="T53" fmla="*/ 2147483646 h 2631"/>
                    <a:gd name="T54" fmla="*/ 2147483646 w 3220"/>
                    <a:gd name="T55" fmla="*/ 2147483646 h 2631"/>
                    <a:gd name="T56" fmla="*/ 2147483646 w 3220"/>
                    <a:gd name="T57" fmla="*/ 2147483646 h 2631"/>
                    <a:gd name="T58" fmla="*/ 2147483646 w 3220"/>
                    <a:gd name="T59" fmla="*/ 2147483646 h 2631"/>
                    <a:gd name="T60" fmla="*/ 2147483646 w 3220"/>
                    <a:gd name="T61" fmla="*/ 2147483646 h 2631"/>
                    <a:gd name="T62" fmla="*/ 2147483646 w 3220"/>
                    <a:gd name="T63" fmla="*/ 2147483646 h 26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20"/>
                    <a:gd name="T97" fmla="*/ 0 h 2631"/>
                    <a:gd name="T98" fmla="*/ 3220 w 3220"/>
                    <a:gd name="T99" fmla="*/ 2631 h 26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20" h="2631">
                      <a:moveTo>
                        <a:pt x="1633" y="2585"/>
                      </a:moveTo>
                      <a:lnTo>
                        <a:pt x="1542" y="2495"/>
                      </a:lnTo>
                      <a:lnTo>
                        <a:pt x="1406" y="2495"/>
                      </a:lnTo>
                      <a:lnTo>
                        <a:pt x="1270" y="2223"/>
                      </a:lnTo>
                      <a:lnTo>
                        <a:pt x="1134" y="2359"/>
                      </a:lnTo>
                      <a:lnTo>
                        <a:pt x="725" y="2177"/>
                      </a:lnTo>
                      <a:lnTo>
                        <a:pt x="680" y="1996"/>
                      </a:lnTo>
                      <a:lnTo>
                        <a:pt x="544" y="1950"/>
                      </a:lnTo>
                      <a:lnTo>
                        <a:pt x="544" y="1814"/>
                      </a:lnTo>
                      <a:lnTo>
                        <a:pt x="453" y="1724"/>
                      </a:lnTo>
                      <a:lnTo>
                        <a:pt x="363" y="1724"/>
                      </a:lnTo>
                      <a:lnTo>
                        <a:pt x="317" y="1633"/>
                      </a:lnTo>
                      <a:lnTo>
                        <a:pt x="272" y="1542"/>
                      </a:lnTo>
                      <a:lnTo>
                        <a:pt x="90" y="1451"/>
                      </a:lnTo>
                      <a:lnTo>
                        <a:pt x="0" y="1270"/>
                      </a:lnTo>
                      <a:lnTo>
                        <a:pt x="45" y="1225"/>
                      </a:lnTo>
                      <a:lnTo>
                        <a:pt x="136" y="1089"/>
                      </a:lnTo>
                      <a:lnTo>
                        <a:pt x="227" y="1043"/>
                      </a:lnTo>
                      <a:lnTo>
                        <a:pt x="363" y="998"/>
                      </a:lnTo>
                      <a:lnTo>
                        <a:pt x="363" y="907"/>
                      </a:lnTo>
                      <a:lnTo>
                        <a:pt x="453" y="771"/>
                      </a:lnTo>
                      <a:lnTo>
                        <a:pt x="453" y="590"/>
                      </a:lnTo>
                      <a:lnTo>
                        <a:pt x="408" y="544"/>
                      </a:lnTo>
                      <a:lnTo>
                        <a:pt x="499" y="453"/>
                      </a:lnTo>
                      <a:lnTo>
                        <a:pt x="635" y="317"/>
                      </a:lnTo>
                      <a:lnTo>
                        <a:pt x="816" y="317"/>
                      </a:lnTo>
                      <a:lnTo>
                        <a:pt x="771" y="181"/>
                      </a:lnTo>
                      <a:lnTo>
                        <a:pt x="952" y="91"/>
                      </a:lnTo>
                      <a:lnTo>
                        <a:pt x="1134" y="136"/>
                      </a:lnTo>
                      <a:lnTo>
                        <a:pt x="1315" y="45"/>
                      </a:lnTo>
                      <a:lnTo>
                        <a:pt x="1451" y="0"/>
                      </a:lnTo>
                      <a:lnTo>
                        <a:pt x="1542" y="45"/>
                      </a:lnTo>
                      <a:lnTo>
                        <a:pt x="1814" y="45"/>
                      </a:lnTo>
                      <a:lnTo>
                        <a:pt x="1996" y="0"/>
                      </a:lnTo>
                      <a:lnTo>
                        <a:pt x="2086" y="136"/>
                      </a:lnTo>
                      <a:lnTo>
                        <a:pt x="2086" y="317"/>
                      </a:lnTo>
                      <a:lnTo>
                        <a:pt x="2222" y="408"/>
                      </a:lnTo>
                      <a:lnTo>
                        <a:pt x="2313" y="453"/>
                      </a:lnTo>
                      <a:lnTo>
                        <a:pt x="2222" y="544"/>
                      </a:lnTo>
                      <a:lnTo>
                        <a:pt x="2358" y="680"/>
                      </a:lnTo>
                      <a:lnTo>
                        <a:pt x="2676" y="726"/>
                      </a:lnTo>
                      <a:lnTo>
                        <a:pt x="2857" y="907"/>
                      </a:lnTo>
                      <a:lnTo>
                        <a:pt x="2857" y="998"/>
                      </a:lnTo>
                      <a:lnTo>
                        <a:pt x="3084" y="1134"/>
                      </a:lnTo>
                      <a:lnTo>
                        <a:pt x="3084" y="1270"/>
                      </a:lnTo>
                      <a:lnTo>
                        <a:pt x="3220" y="1315"/>
                      </a:lnTo>
                      <a:lnTo>
                        <a:pt x="3220" y="1451"/>
                      </a:lnTo>
                      <a:lnTo>
                        <a:pt x="3220" y="1587"/>
                      </a:lnTo>
                      <a:lnTo>
                        <a:pt x="3039" y="1678"/>
                      </a:lnTo>
                      <a:lnTo>
                        <a:pt x="3039" y="1769"/>
                      </a:lnTo>
                      <a:lnTo>
                        <a:pt x="3039" y="1905"/>
                      </a:lnTo>
                      <a:lnTo>
                        <a:pt x="3039" y="1996"/>
                      </a:lnTo>
                      <a:lnTo>
                        <a:pt x="2857" y="1996"/>
                      </a:lnTo>
                      <a:lnTo>
                        <a:pt x="2767" y="1996"/>
                      </a:lnTo>
                      <a:lnTo>
                        <a:pt x="2585" y="2086"/>
                      </a:lnTo>
                      <a:lnTo>
                        <a:pt x="2540" y="2359"/>
                      </a:lnTo>
                      <a:lnTo>
                        <a:pt x="2313" y="2359"/>
                      </a:lnTo>
                      <a:lnTo>
                        <a:pt x="2222" y="2449"/>
                      </a:lnTo>
                      <a:lnTo>
                        <a:pt x="2086" y="2404"/>
                      </a:lnTo>
                      <a:lnTo>
                        <a:pt x="2041" y="2495"/>
                      </a:lnTo>
                      <a:lnTo>
                        <a:pt x="1996" y="2585"/>
                      </a:lnTo>
                      <a:lnTo>
                        <a:pt x="1905" y="2631"/>
                      </a:lnTo>
                      <a:lnTo>
                        <a:pt x="1859" y="2540"/>
                      </a:lnTo>
                      <a:lnTo>
                        <a:pt x="1723" y="2585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977" name="Line 14"/>
                <p:cNvSpPr>
                  <a:spLocks noChangeShapeType="1"/>
                </p:cNvSpPr>
                <p:nvPr/>
              </p:nvSpPr>
              <p:spPr bwMode="auto">
                <a:xfrm>
                  <a:off x="5508626" y="6308725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10961" name="Grupo 25"/>
              <p:cNvGrpSpPr>
                <a:grpSpLocks/>
              </p:cNvGrpSpPr>
              <p:nvPr/>
            </p:nvGrpSpPr>
            <p:grpSpPr bwMode="auto">
              <a:xfrm>
                <a:off x="3916370" y="3657603"/>
                <a:ext cx="761747" cy="485777"/>
                <a:chOff x="3916370" y="3657603"/>
                <a:chExt cx="761747" cy="485777"/>
              </a:xfrm>
            </p:grpSpPr>
            <p:sp>
              <p:nvSpPr>
                <p:cNvPr id="2109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916370" y="3804826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50 mm</a:t>
                  </a:r>
                </a:p>
              </p:txBody>
            </p:sp>
            <p:sp>
              <p:nvSpPr>
                <p:cNvPr id="210975" name="Oval 17"/>
                <p:cNvSpPr>
                  <a:spLocks noChangeArrowheads="1"/>
                </p:cNvSpPr>
                <p:nvPr/>
              </p:nvSpPr>
              <p:spPr bwMode="auto">
                <a:xfrm>
                  <a:off x="4298956" y="3657603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10962" name="Grupo 27"/>
              <p:cNvGrpSpPr>
                <a:grpSpLocks/>
              </p:cNvGrpSpPr>
              <p:nvPr/>
            </p:nvGrpSpPr>
            <p:grpSpPr bwMode="auto">
              <a:xfrm>
                <a:off x="5703907" y="4838712"/>
                <a:ext cx="786531" cy="409992"/>
                <a:chOff x="5703907" y="4838712"/>
                <a:chExt cx="786531" cy="409992"/>
              </a:xfrm>
            </p:grpSpPr>
            <p:sp>
              <p:nvSpPr>
                <p:cNvPr id="2109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728691" y="4910150"/>
                  <a:ext cx="76174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70 mm</a:t>
                  </a:r>
                </a:p>
              </p:txBody>
            </p:sp>
            <p:sp>
              <p:nvSpPr>
                <p:cNvPr id="210973" name="Oval 19"/>
                <p:cNvSpPr>
                  <a:spLocks noChangeArrowheads="1"/>
                </p:cNvSpPr>
                <p:nvPr/>
              </p:nvSpPr>
              <p:spPr bwMode="auto">
                <a:xfrm rot="10800000">
                  <a:off x="5703907" y="4838712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  <p:grpSp>
            <p:nvGrpSpPr>
              <p:cNvPr id="210963" name="Grupo 23"/>
              <p:cNvGrpSpPr>
                <a:grpSpLocks/>
              </p:cNvGrpSpPr>
              <p:nvPr/>
            </p:nvGrpSpPr>
            <p:grpSpPr bwMode="auto">
              <a:xfrm>
                <a:off x="4378325" y="2286000"/>
                <a:ext cx="2746375" cy="3424238"/>
                <a:chOff x="4378325" y="2286000"/>
                <a:chExt cx="2746375" cy="3424238"/>
              </a:xfrm>
            </p:grpSpPr>
            <p:sp>
              <p:nvSpPr>
                <p:cNvPr id="210967" name="Freeform 20"/>
                <p:cNvSpPr>
                  <a:spLocks/>
                </p:cNvSpPr>
                <p:nvPr/>
              </p:nvSpPr>
              <p:spPr bwMode="auto">
                <a:xfrm>
                  <a:off x="5295900" y="2286000"/>
                  <a:ext cx="455613" cy="2965450"/>
                </a:xfrm>
                <a:custGeom>
                  <a:avLst/>
                  <a:gdLst>
                    <a:gd name="T0" fmla="*/ 2147483646 w 287"/>
                    <a:gd name="T1" fmla="*/ 0 h 1868"/>
                    <a:gd name="T2" fmla="*/ 2147483646 w 287"/>
                    <a:gd name="T3" fmla="*/ 2147483646 h 1868"/>
                    <a:gd name="T4" fmla="*/ 2147483646 w 287"/>
                    <a:gd name="T5" fmla="*/ 2147483646 h 1868"/>
                    <a:gd name="T6" fmla="*/ 2147483646 w 287"/>
                    <a:gd name="T7" fmla="*/ 2147483646 h 1868"/>
                    <a:gd name="T8" fmla="*/ 2147483646 w 287"/>
                    <a:gd name="T9" fmla="*/ 2147483646 h 1868"/>
                    <a:gd name="T10" fmla="*/ 2147483646 w 287"/>
                    <a:gd name="T11" fmla="*/ 2147483646 h 1868"/>
                    <a:gd name="T12" fmla="*/ 2147483646 w 287"/>
                    <a:gd name="T13" fmla="*/ 2147483646 h 1868"/>
                    <a:gd name="T14" fmla="*/ 2147483646 w 287"/>
                    <a:gd name="T15" fmla="*/ 2147483646 h 1868"/>
                    <a:gd name="T16" fmla="*/ 2147483646 w 287"/>
                    <a:gd name="T17" fmla="*/ 2147483646 h 1868"/>
                    <a:gd name="T18" fmla="*/ 2147483646 w 287"/>
                    <a:gd name="T19" fmla="*/ 2147483646 h 1868"/>
                    <a:gd name="T20" fmla="*/ 2147483646 w 287"/>
                    <a:gd name="T21" fmla="*/ 2147483646 h 1868"/>
                    <a:gd name="T22" fmla="*/ 2147483646 w 287"/>
                    <a:gd name="T23" fmla="*/ 2147483646 h 1868"/>
                    <a:gd name="T24" fmla="*/ 2147483646 w 287"/>
                    <a:gd name="T25" fmla="*/ 2147483646 h 1868"/>
                    <a:gd name="T26" fmla="*/ 2147483646 w 287"/>
                    <a:gd name="T27" fmla="*/ 2147483646 h 1868"/>
                    <a:gd name="T28" fmla="*/ 2147483646 w 287"/>
                    <a:gd name="T29" fmla="*/ 2147483646 h 1868"/>
                    <a:gd name="T30" fmla="*/ 2147483646 w 287"/>
                    <a:gd name="T31" fmla="*/ 2147483646 h 1868"/>
                    <a:gd name="T32" fmla="*/ 2147483646 w 287"/>
                    <a:gd name="T33" fmla="*/ 2147483646 h 1868"/>
                    <a:gd name="T34" fmla="*/ 2147483646 w 287"/>
                    <a:gd name="T35" fmla="*/ 2147483646 h 18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7"/>
                    <a:gd name="T55" fmla="*/ 0 h 1868"/>
                    <a:gd name="T56" fmla="*/ 287 w 287"/>
                    <a:gd name="T57" fmla="*/ 1868 h 186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7" h="1868">
                      <a:moveTo>
                        <a:pt x="268" y="0"/>
                      </a:moveTo>
                      <a:cubicBezTo>
                        <a:pt x="221" y="16"/>
                        <a:pt x="244" y="23"/>
                        <a:pt x="225" y="61"/>
                      </a:cubicBezTo>
                      <a:cubicBezTo>
                        <a:pt x="216" y="80"/>
                        <a:pt x="204" y="90"/>
                        <a:pt x="190" y="105"/>
                      </a:cubicBezTo>
                      <a:cubicBezTo>
                        <a:pt x="175" y="150"/>
                        <a:pt x="158" y="177"/>
                        <a:pt x="137" y="218"/>
                      </a:cubicBezTo>
                      <a:cubicBezTo>
                        <a:pt x="140" y="273"/>
                        <a:pt x="138" y="329"/>
                        <a:pt x="146" y="384"/>
                      </a:cubicBezTo>
                      <a:cubicBezTo>
                        <a:pt x="149" y="406"/>
                        <a:pt x="164" y="424"/>
                        <a:pt x="172" y="445"/>
                      </a:cubicBezTo>
                      <a:cubicBezTo>
                        <a:pt x="196" y="506"/>
                        <a:pt x="213" y="574"/>
                        <a:pt x="251" y="628"/>
                      </a:cubicBezTo>
                      <a:cubicBezTo>
                        <a:pt x="267" y="677"/>
                        <a:pt x="287" y="726"/>
                        <a:pt x="242" y="768"/>
                      </a:cubicBezTo>
                      <a:cubicBezTo>
                        <a:pt x="229" y="819"/>
                        <a:pt x="199" y="848"/>
                        <a:pt x="172" y="890"/>
                      </a:cubicBezTo>
                      <a:cubicBezTo>
                        <a:pt x="148" y="927"/>
                        <a:pt x="127" y="966"/>
                        <a:pt x="103" y="1004"/>
                      </a:cubicBezTo>
                      <a:cubicBezTo>
                        <a:pt x="94" y="1018"/>
                        <a:pt x="47" y="1072"/>
                        <a:pt x="33" y="1100"/>
                      </a:cubicBezTo>
                      <a:cubicBezTo>
                        <a:pt x="0" y="1167"/>
                        <a:pt x="52" y="1083"/>
                        <a:pt x="7" y="1152"/>
                      </a:cubicBezTo>
                      <a:cubicBezTo>
                        <a:pt x="10" y="1184"/>
                        <a:pt x="11" y="1216"/>
                        <a:pt x="15" y="1248"/>
                      </a:cubicBezTo>
                      <a:cubicBezTo>
                        <a:pt x="22" y="1301"/>
                        <a:pt x="84" y="1345"/>
                        <a:pt x="111" y="1388"/>
                      </a:cubicBezTo>
                      <a:cubicBezTo>
                        <a:pt x="114" y="1400"/>
                        <a:pt x="114" y="1413"/>
                        <a:pt x="120" y="1423"/>
                      </a:cubicBezTo>
                      <a:cubicBezTo>
                        <a:pt x="126" y="1434"/>
                        <a:pt x="145" y="1437"/>
                        <a:pt x="146" y="1449"/>
                      </a:cubicBezTo>
                      <a:cubicBezTo>
                        <a:pt x="151" y="1557"/>
                        <a:pt x="142" y="1664"/>
                        <a:pt x="137" y="1772"/>
                      </a:cubicBezTo>
                      <a:cubicBezTo>
                        <a:pt x="136" y="1798"/>
                        <a:pt x="121" y="1868"/>
                        <a:pt x="85" y="1868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968" name="Freeform 21"/>
                <p:cNvSpPr>
                  <a:spLocks/>
                </p:cNvSpPr>
                <p:nvPr/>
              </p:nvSpPr>
              <p:spPr bwMode="auto">
                <a:xfrm>
                  <a:off x="4378325" y="4114800"/>
                  <a:ext cx="928688" cy="1066800"/>
                </a:xfrm>
                <a:custGeom>
                  <a:avLst/>
                  <a:gdLst>
                    <a:gd name="T0" fmla="*/ 2147483646 w 585"/>
                    <a:gd name="T1" fmla="*/ 0 h 672"/>
                    <a:gd name="T2" fmla="*/ 2147483646 w 585"/>
                    <a:gd name="T3" fmla="*/ 2147483646 h 672"/>
                    <a:gd name="T4" fmla="*/ 2147483646 w 585"/>
                    <a:gd name="T5" fmla="*/ 2147483646 h 672"/>
                    <a:gd name="T6" fmla="*/ 2147483646 w 585"/>
                    <a:gd name="T7" fmla="*/ 2147483646 h 672"/>
                    <a:gd name="T8" fmla="*/ 2147483646 w 585"/>
                    <a:gd name="T9" fmla="*/ 2147483646 h 672"/>
                    <a:gd name="T10" fmla="*/ 2147483646 w 585"/>
                    <a:gd name="T11" fmla="*/ 2147483646 h 672"/>
                    <a:gd name="T12" fmla="*/ 2147483646 w 585"/>
                    <a:gd name="T13" fmla="*/ 2147483646 h 672"/>
                    <a:gd name="T14" fmla="*/ 2147483646 w 585"/>
                    <a:gd name="T15" fmla="*/ 2147483646 h 672"/>
                    <a:gd name="T16" fmla="*/ 0 w 585"/>
                    <a:gd name="T17" fmla="*/ 2147483646 h 6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5"/>
                    <a:gd name="T28" fmla="*/ 0 h 672"/>
                    <a:gd name="T29" fmla="*/ 585 w 585"/>
                    <a:gd name="T30" fmla="*/ 672 h 6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5" h="672">
                      <a:moveTo>
                        <a:pt x="585" y="0"/>
                      </a:moveTo>
                      <a:cubicBezTo>
                        <a:pt x="552" y="31"/>
                        <a:pt x="512" y="55"/>
                        <a:pt x="480" y="87"/>
                      </a:cubicBezTo>
                      <a:cubicBezTo>
                        <a:pt x="470" y="97"/>
                        <a:pt x="465" y="112"/>
                        <a:pt x="454" y="122"/>
                      </a:cubicBezTo>
                      <a:cubicBezTo>
                        <a:pt x="429" y="145"/>
                        <a:pt x="365" y="178"/>
                        <a:pt x="340" y="209"/>
                      </a:cubicBezTo>
                      <a:cubicBezTo>
                        <a:pt x="324" y="229"/>
                        <a:pt x="312" y="251"/>
                        <a:pt x="297" y="271"/>
                      </a:cubicBezTo>
                      <a:cubicBezTo>
                        <a:pt x="274" y="338"/>
                        <a:pt x="286" y="306"/>
                        <a:pt x="262" y="367"/>
                      </a:cubicBezTo>
                      <a:cubicBezTo>
                        <a:pt x="254" y="455"/>
                        <a:pt x="237" y="529"/>
                        <a:pt x="209" y="611"/>
                      </a:cubicBezTo>
                      <a:cubicBezTo>
                        <a:pt x="203" y="628"/>
                        <a:pt x="174" y="617"/>
                        <a:pt x="157" y="620"/>
                      </a:cubicBezTo>
                      <a:cubicBezTo>
                        <a:pt x="123" y="652"/>
                        <a:pt x="49" y="672"/>
                        <a:pt x="0" y="672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969" name="Freeform 22"/>
                <p:cNvSpPr>
                  <a:spLocks/>
                </p:cNvSpPr>
                <p:nvPr/>
              </p:nvSpPr>
              <p:spPr bwMode="auto">
                <a:xfrm>
                  <a:off x="5665788" y="3546475"/>
                  <a:ext cx="1458912" cy="1108075"/>
                </a:xfrm>
                <a:custGeom>
                  <a:avLst/>
                  <a:gdLst>
                    <a:gd name="T0" fmla="*/ 0 w 919"/>
                    <a:gd name="T1" fmla="*/ 0 h 698"/>
                    <a:gd name="T2" fmla="*/ 2147483646 w 919"/>
                    <a:gd name="T3" fmla="*/ 2147483646 h 698"/>
                    <a:gd name="T4" fmla="*/ 2147483646 w 919"/>
                    <a:gd name="T5" fmla="*/ 2147483646 h 698"/>
                    <a:gd name="T6" fmla="*/ 2147483646 w 919"/>
                    <a:gd name="T7" fmla="*/ 2147483646 h 698"/>
                    <a:gd name="T8" fmla="*/ 2147483646 w 919"/>
                    <a:gd name="T9" fmla="*/ 2147483646 h 698"/>
                    <a:gd name="T10" fmla="*/ 2147483646 w 919"/>
                    <a:gd name="T11" fmla="*/ 2147483646 h 698"/>
                    <a:gd name="T12" fmla="*/ 2147483646 w 919"/>
                    <a:gd name="T13" fmla="*/ 2147483646 h 6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9"/>
                    <a:gd name="T22" fmla="*/ 0 h 698"/>
                    <a:gd name="T23" fmla="*/ 919 w 919"/>
                    <a:gd name="T24" fmla="*/ 698 h 6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9" h="698">
                      <a:moveTo>
                        <a:pt x="0" y="0"/>
                      </a:moveTo>
                      <a:cubicBezTo>
                        <a:pt x="9" y="133"/>
                        <a:pt x="11" y="286"/>
                        <a:pt x="88" y="402"/>
                      </a:cubicBezTo>
                      <a:cubicBezTo>
                        <a:pt x="109" y="471"/>
                        <a:pt x="261" y="469"/>
                        <a:pt x="315" y="471"/>
                      </a:cubicBezTo>
                      <a:cubicBezTo>
                        <a:pt x="455" y="476"/>
                        <a:pt x="594" y="477"/>
                        <a:pt x="734" y="480"/>
                      </a:cubicBezTo>
                      <a:cubicBezTo>
                        <a:pt x="769" y="492"/>
                        <a:pt x="803" y="503"/>
                        <a:pt x="838" y="515"/>
                      </a:cubicBezTo>
                      <a:cubicBezTo>
                        <a:pt x="915" y="592"/>
                        <a:pt x="861" y="521"/>
                        <a:pt x="891" y="611"/>
                      </a:cubicBezTo>
                      <a:cubicBezTo>
                        <a:pt x="919" y="695"/>
                        <a:pt x="908" y="545"/>
                        <a:pt x="908" y="69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970" name="Freeform 23"/>
                <p:cNvSpPr>
                  <a:spLocks/>
                </p:cNvSpPr>
                <p:nvPr/>
              </p:nvSpPr>
              <p:spPr bwMode="auto">
                <a:xfrm>
                  <a:off x="4724400" y="5251450"/>
                  <a:ext cx="720725" cy="193675"/>
                </a:xfrm>
                <a:custGeom>
                  <a:avLst/>
                  <a:gdLst>
                    <a:gd name="T0" fmla="*/ 2147483646 w 454"/>
                    <a:gd name="T1" fmla="*/ 0 h 122"/>
                    <a:gd name="T2" fmla="*/ 2147483646 w 454"/>
                    <a:gd name="T3" fmla="*/ 2147483646 h 122"/>
                    <a:gd name="T4" fmla="*/ 2147483646 w 454"/>
                    <a:gd name="T5" fmla="*/ 2147483646 h 122"/>
                    <a:gd name="T6" fmla="*/ 0 w 454"/>
                    <a:gd name="T7" fmla="*/ 2147483646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4"/>
                    <a:gd name="T13" fmla="*/ 0 h 122"/>
                    <a:gd name="T14" fmla="*/ 454 w 45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4" h="122">
                      <a:moveTo>
                        <a:pt x="454" y="0"/>
                      </a:moveTo>
                      <a:cubicBezTo>
                        <a:pt x="386" y="6"/>
                        <a:pt x="350" y="13"/>
                        <a:pt x="288" y="26"/>
                      </a:cubicBezTo>
                      <a:cubicBezTo>
                        <a:pt x="248" y="52"/>
                        <a:pt x="223" y="62"/>
                        <a:pt x="175" y="69"/>
                      </a:cubicBezTo>
                      <a:cubicBezTo>
                        <a:pt x="131" y="113"/>
                        <a:pt x="58" y="122"/>
                        <a:pt x="0" y="122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971" name="Freeform 24"/>
                <p:cNvSpPr>
                  <a:spLocks/>
                </p:cNvSpPr>
                <p:nvPr/>
              </p:nvSpPr>
              <p:spPr bwMode="auto">
                <a:xfrm>
                  <a:off x="5487988" y="5103813"/>
                  <a:ext cx="954087" cy="606425"/>
                </a:xfrm>
                <a:custGeom>
                  <a:avLst/>
                  <a:gdLst>
                    <a:gd name="T0" fmla="*/ 2147483646 w 601"/>
                    <a:gd name="T1" fmla="*/ 2147483646 h 382"/>
                    <a:gd name="T2" fmla="*/ 2147483646 w 601"/>
                    <a:gd name="T3" fmla="*/ 2147483646 h 382"/>
                    <a:gd name="T4" fmla="*/ 2147483646 w 601"/>
                    <a:gd name="T5" fmla="*/ 2147483646 h 382"/>
                    <a:gd name="T6" fmla="*/ 2147483646 w 601"/>
                    <a:gd name="T7" fmla="*/ 2147483646 h 382"/>
                    <a:gd name="T8" fmla="*/ 2147483646 w 601"/>
                    <a:gd name="T9" fmla="*/ 2147483646 h 382"/>
                    <a:gd name="T10" fmla="*/ 2147483646 w 601"/>
                    <a:gd name="T11" fmla="*/ 2147483646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1"/>
                    <a:gd name="T19" fmla="*/ 0 h 382"/>
                    <a:gd name="T20" fmla="*/ 601 w 601"/>
                    <a:gd name="T21" fmla="*/ 382 h 3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1" h="382">
                      <a:moveTo>
                        <a:pt x="8" y="49"/>
                      </a:moveTo>
                      <a:cubicBezTo>
                        <a:pt x="29" y="166"/>
                        <a:pt x="0" y="0"/>
                        <a:pt x="25" y="162"/>
                      </a:cubicBezTo>
                      <a:cubicBezTo>
                        <a:pt x="43" y="278"/>
                        <a:pt x="9" y="258"/>
                        <a:pt x="78" y="276"/>
                      </a:cubicBezTo>
                      <a:cubicBezTo>
                        <a:pt x="163" y="332"/>
                        <a:pt x="278" y="331"/>
                        <a:pt x="374" y="337"/>
                      </a:cubicBezTo>
                      <a:cubicBezTo>
                        <a:pt x="483" y="365"/>
                        <a:pt x="358" y="358"/>
                        <a:pt x="558" y="372"/>
                      </a:cubicBezTo>
                      <a:cubicBezTo>
                        <a:pt x="595" y="382"/>
                        <a:pt x="580" y="381"/>
                        <a:pt x="601" y="381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10964" name="Grupo 28"/>
              <p:cNvGrpSpPr>
                <a:grpSpLocks/>
              </p:cNvGrpSpPr>
              <p:nvPr/>
            </p:nvGrpSpPr>
            <p:grpSpPr bwMode="auto">
              <a:xfrm>
                <a:off x="7631146" y="3629025"/>
                <a:ext cx="864339" cy="424281"/>
                <a:chOff x="7631146" y="3629025"/>
                <a:chExt cx="864339" cy="424281"/>
              </a:xfrm>
            </p:grpSpPr>
            <p:sp>
              <p:nvSpPr>
                <p:cNvPr id="21096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631146" y="3714752"/>
                  <a:ext cx="86433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>
                      <a:latin typeface="Arial" charset="0"/>
                    </a:rPr>
                    <a:t>120 mm</a:t>
                  </a:r>
                </a:p>
              </p:txBody>
            </p:sp>
            <p:sp>
              <p:nvSpPr>
                <p:cNvPr id="210966" name="Oval 26"/>
                <p:cNvSpPr>
                  <a:spLocks noChangeArrowheads="1"/>
                </p:cNvSpPr>
                <p:nvPr/>
              </p:nvSpPr>
              <p:spPr bwMode="auto">
                <a:xfrm rot="10800000">
                  <a:off x="7669213" y="3629025"/>
                  <a:ext cx="71437" cy="7143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pt-BR" sz="1800">
                    <a:latin typeface="Arial" charset="0"/>
                  </a:endParaRPr>
                </a:p>
              </p:txBody>
            </p:sp>
          </p:grpSp>
        </p:grpSp>
      </p:grpSp>
      <p:sp>
        <p:nvSpPr>
          <p:cNvPr id="210948" name="Text Box 22"/>
          <p:cNvSpPr txBox="1">
            <a:spLocks noChangeArrowheads="1"/>
          </p:cNvSpPr>
          <p:nvPr/>
        </p:nvSpPr>
        <p:spPr bwMode="auto">
          <a:xfrm>
            <a:off x="255588" y="2428875"/>
            <a:ext cx="274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Áreas de influência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cada um dos postos</a:t>
            </a:r>
          </a:p>
        </p:txBody>
      </p:sp>
      <p:graphicFrame>
        <p:nvGraphicFramePr>
          <p:cNvPr id="210949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642938" y="3205163"/>
          <a:ext cx="16573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ção" r:id="rId4" imgW="825500" imgH="431800" progId="Equation.3">
                  <p:embed/>
                </p:oleObj>
              </mc:Choice>
              <mc:Fallback>
                <p:oleObj name="Equação" r:id="rId4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205163"/>
                        <a:ext cx="16573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142875" y="4208463"/>
            <a:ext cx="3032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600" dirty="0">
                <a:latin typeface="Trebuchet MS" pitchFamily="34" charset="0"/>
              </a:rPr>
              <a:t>a</a:t>
            </a:r>
            <a:r>
              <a:rPr lang="pt-BR" sz="1600" baseline="-25000" dirty="0">
                <a:latin typeface="Trebuchet MS" pitchFamily="34" charset="0"/>
              </a:rPr>
              <a:t>i</a:t>
            </a:r>
            <a:r>
              <a:rPr lang="pt-BR" sz="1600" dirty="0">
                <a:latin typeface="Trebuchet MS" pitchFamily="34" charset="0"/>
              </a:rPr>
              <a:t> = fração da área da bacia sob influencia do posto</a:t>
            </a:r>
            <a:r>
              <a:rPr lang="pt-BR" sz="1600" dirty="0">
                <a:latin typeface="+mj-lt"/>
              </a:rPr>
              <a:t> I</a:t>
            </a:r>
          </a:p>
          <a:p>
            <a:pPr eaLnBrk="1" hangingPunct="1">
              <a:defRPr/>
            </a:pPr>
            <a:endParaRPr lang="pt-BR" sz="1600" dirty="0">
              <a:latin typeface="Trebuchet MS" pitchFamily="34" charset="0"/>
            </a:endParaRPr>
          </a:p>
          <a:p>
            <a:pPr eaLnBrk="1" hangingPunct="1">
              <a:defRPr/>
            </a:pPr>
            <a:r>
              <a:rPr lang="pt-BR" sz="1600" dirty="0" err="1">
                <a:latin typeface="+mj-lt"/>
              </a:rPr>
              <a:t>P</a:t>
            </a:r>
            <a:r>
              <a:rPr lang="pt-BR" sz="1600" baseline="-25000" dirty="0" err="1">
                <a:latin typeface="Trebuchet MS" pitchFamily="34" charset="0"/>
              </a:rPr>
              <a:t>i</a:t>
            </a:r>
            <a:r>
              <a:rPr lang="pt-BR" sz="1600" dirty="0">
                <a:latin typeface="Trebuchet MS" pitchFamily="34" charset="0"/>
              </a:rPr>
              <a:t> = precipitação do posto i</a:t>
            </a:r>
          </a:p>
        </p:txBody>
      </p:sp>
      <p:sp>
        <p:nvSpPr>
          <p:cNvPr id="210951" name="Line 19"/>
          <p:cNvSpPr>
            <a:spLocks noChangeShapeType="1"/>
          </p:cNvSpPr>
          <p:nvPr/>
        </p:nvSpPr>
        <p:spPr bwMode="auto">
          <a:xfrm rot="-5400000">
            <a:off x="4341020" y="3215481"/>
            <a:ext cx="2303462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52" name="Line 20"/>
          <p:cNvSpPr>
            <a:spLocks noChangeShapeType="1"/>
          </p:cNvSpPr>
          <p:nvPr/>
        </p:nvSpPr>
        <p:spPr bwMode="auto">
          <a:xfrm rot="16200000" flipV="1">
            <a:off x="6068219" y="3504407"/>
            <a:ext cx="2268537" cy="1403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53" name="Line 21"/>
          <p:cNvSpPr>
            <a:spLocks noChangeShapeType="1"/>
          </p:cNvSpPr>
          <p:nvPr/>
        </p:nvSpPr>
        <p:spPr bwMode="auto">
          <a:xfrm rot="5400000">
            <a:off x="6057900" y="2646363"/>
            <a:ext cx="863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55" name="CaixaDeTexto 36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Precipitação média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por Thiessen</a:t>
            </a:r>
          </a:p>
        </p:txBody>
      </p:sp>
    </p:spTree>
    <p:extLst>
      <p:ext uri="{BB962C8B-B14F-4D97-AF65-F5344CB8AC3E}">
        <p14:creationId xmlns:p14="http://schemas.microsoft.com/office/powerpoint/2010/main" val="136812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upo 2"/>
          <p:cNvGrpSpPr>
            <a:grpSpLocks/>
          </p:cNvGrpSpPr>
          <p:nvPr/>
        </p:nvGrpSpPr>
        <p:grpSpPr bwMode="auto">
          <a:xfrm>
            <a:off x="142875" y="1785938"/>
            <a:ext cx="5857875" cy="4643437"/>
            <a:chOff x="1143002" y="2000250"/>
            <a:chExt cx="5857916" cy="4643438"/>
          </a:xfrm>
        </p:grpSpPr>
        <p:sp>
          <p:nvSpPr>
            <p:cNvPr id="215049" name="Retângulo 20"/>
            <p:cNvSpPr>
              <a:spLocks noChangeArrowheads="1"/>
            </p:cNvSpPr>
            <p:nvPr/>
          </p:nvSpPr>
          <p:spPr bwMode="auto">
            <a:xfrm>
              <a:off x="1143002" y="2000250"/>
              <a:ext cx="5857916" cy="46434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5050" name="Text Box 5"/>
            <p:cNvSpPr txBox="1">
              <a:spLocks noChangeArrowheads="1"/>
            </p:cNvSpPr>
            <p:nvPr/>
          </p:nvSpPr>
          <p:spPr bwMode="auto">
            <a:xfrm>
              <a:off x="2714638" y="2643192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50 mm</a:t>
              </a:r>
            </a:p>
          </p:txBody>
        </p:sp>
        <p:sp>
          <p:nvSpPr>
            <p:cNvPr id="215051" name="Text Box 6"/>
            <p:cNvSpPr txBox="1">
              <a:spLocks noChangeArrowheads="1"/>
            </p:cNvSpPr>
            <p:nvPr/>
          </p:nvSpPr>
          <p:spPr bwMode="auto">
            <a:xfrm>
              <a:off x="6119813" y="3629025"/>
              <a:ext cx="771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120 mm</a:t>
              </a:r>
            </a:p>
          </p:txBody>
        </p:sp>
        <p:grpSp>
          <p:nvGrpSpPr>
            <p:cNvPr id="215052" name="Group 7"/>
            <p:cNvGrpSpPr>
              <a:grpSpLocks/>
            </p:cNvGrpSpPr>
            <p:nvPr/>
          </p:nvGrpSpPr>
          <p:grpSpPr bwMode="auto">
            <a:xfrm>
              <a:off x="1258888" y="2205038"/>
              <a:ext cx="5111750" cy="4176712"/>
              <a:chOff x="1837" y="1389"/>
              <a:chExt cx="3220" cy="2631"/>
            </a:xfrm>
          </p:grpSpPr>
          <p:sp>
            <p:nvSpPr>
              <p:cNvPr id="215066" name="Freeform 8"/>
              <p:cNvSpPr>
                <a:spLocks/>
              </p:cNvSpPr>
              <p:nvPr/>
            </p:nvSpPr>
            <p:spPr bwMode="auto">
              <a:xfrm>
                <a:off x="1837" y="1389"/>
                <a:ext cx="3220" cy="2631"/>
              </a:xfrm>
              <a:custGeom>
                <a:avLst/>
                <a:gdLst>
                  <a:gd name="T0" fmla="*/ 1542 w 3220"/>
                  <a:gd name="T1" fmla="*/ 2495 h 2631"/>
                  <a:gd name="T2" fmla="*/ 1270 w 3220"/>
                  <a:gd name="T3" fmla="*/ 2223 h 2631"/>
                  <a:gd name="T4" fmla="*/ 725 w 3220"/>
                  <a:gd name="T5" fmla="*/ 2177 h 2631"/>
                  <a:gd name="T6" fmla="*/ 544 w 3220"/>
                  <a:gd name="T7" fmla="*/ 1950 h 2631"/>
                  <a:gd name="T8" fmla="*/ 453 w 3220"/>
                  <a:gd name="T9" fmla="*/ 1724 h 2631"/>
                  <a:gd name="T10" fmla="*/ 317 w 3220"/>
                  <a:gd name="T11" fmla="*/ 1633 h 2631"/>
                  <a:gd name="T12" fmla="*/ 90 w 3220"/>
                  <a:gd name="T13" fmla="*/ 1451 h 2631"/>
                  <a:gd name="T14" fmla="*/ 45 w 3220"/>
                  <a:gd name="T15" fmla="*/ 1225 h 2631"/>
                  <a:gd name="T16" fmla="*/ 227 w 3220"/>
                  <a:gd name="T17" fmla="*/ 1043 h 2631"/>
                  <a:gd name="T18" fmla="*/ 363 w 3220"/>
                  <a:gd name="T19" fmla="*/ 907 h 2631"/>
                  <a:gd name="T20" fmla="*/ 453 w 3220"/>
                  <a:gd name="T21" fmla="*/ 590 h 2631"/>
                  <a:gd name="T22" fmla="*/ 499 w 3220"/>
                  <a:gd name="T23" fmla="*/ 453 h 2631"/>
                  <a:gd name="T24" fmla="*/ 816 w 3220"/>
                  <a:gd name="T25" fmla="*/ 317 h 2631"/>
                  <a:gd name="T26" fmla="*/ 952 w 3220"/>
                  <a:gd name="T27" fmla="*/ 91 h 2631"/>
                  <a:gd name="T28" fmla="*/ 1315 w 3220"/>
                  <a:gd name="T29" fmla="*/ 45 h 2631"/>
                  <a:gd name="T30" fmla="*/ 1542 w 3220"/>
                  <a:gd name="T31" fmla="*/ 45 h 2631"/>
                  <a:gd name="T32" fmla="*/ 1996 w 3220"/>
                  <a:gd name="T33" fmla="*/ 0 h 2631"/>
                  <a:gd name="T34" fmla="*/ 2086 w 3220"/>
                  <a:gd name="T35" fmla="*/ 317 h 2631"/>
                  <a:gd name="T36" fmla="*/ 2313 w 3220"/>
                  <a:gd name="T37" fmla="*/ 453 h 2631"/>
                  <a:gd name="T38" fmla="*/ 2358 w 3220"/>
                  <a:gd name="T39" fmla="*/ 680 h 2631"/>
                  <a:gd name="T40" fmla="*/ 2857 w 3220"/>
                  <a:gd name="T41" fmla="*/ 907 h 2631"/>
                  <a:gd name="T42" fmla="*/ 3084 w 3220"/>
                  <a:gd name="T43" fmla="*/ 1134 h 2631"/>
                  <a:gd name="T44" fmla="*/ 3220 w 3220"/>
                  <a:gd name="T45" fmla="*/ 1315 h 2631"/>
                  <a:gd name="T46" fmla="*/ 3220 w 3220"/>
                  <a:gd name="T47" fmla="*/ 1587 h 2631"/>
                  <a:gd name="T48" fmla="*/ 3039 w 3220"/>
                  <a:gd name="T49" fmla="*/ 1769 h 2631"/>
                  <a:gd name="T50" fmla="*/ 3039 w 3220"/>
                  <a:gd name="T51" fmla="*/ 1996 h 2631"/>
                  <a:gd name="T52" fmla="*/ 2767 w 3220"/>
                  <a:gd name="T53" fmla="*/ 1996 h 2631"/>
                  <a:gd name="T54" fmla="*/ 2540 w 3220"/>
                  <a:gd name="T55" fmla="*/ 2359 h 2631"/>
                  <a:gd name="T56" fmla="*/ 2222 w 3220"/>
                  <a:gd name="T57" fmla="*/ 2449 h 2631"/>
                  <a:gd name="T58" fmla="*/ 2041 w 3220"/>
                  <a:gd name="T59" fmla="*/ 2495 h 2631"/>
                  <a:gd name="T60" fmla="*/ 1905 w 3220"/>
                  <a:gd name="T61" fmla="*/ 2631 h 2631"/>
                  <a:gd name="T62" fmla="*/ 1723 w 3220"/>
                  <a:gd name="T63" fmla="*/ 2585 h 26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20"/>
                  <a:gd name="T97" fmla="*/ 0 h 2631"/>
                  <a:gd name="T98" fmla="*/ 3220 w 3220"/>
                  <a:gd name="T99" fmla="*/ 2631 h 26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20" h="2631">
                    <a:moveTo>
                      <a:pt x="1633" y="2585"/>
                    </a:moveTo>
                    <a:lnTo>
                      <a:pt x="1542" y="2495"/>
                    </a:lnTo>
                    <a:lnTo>
                      <a:pt x="1406" y="2495"/>
                    </a:lnTo>
                    <a:lnTo>
                      <a:pt x="1270" y="2223"/>
                    </a:lnTo>
                    <a:lnTo>
                      <a:pt x="1134" y="2359"/>
                    </a:lnTo>
                    <a:lnTo>
                      <a:pt x="725" y="2177"/>
                    </a:lnTo>
                    <a:lnTo>
                      <a:pt x="680" y="1996"/>
                    </a:lnTo>
                    <a:lnTo>
                      <a:pt x="544" y="1950"/>
                    </a:lnTo>
                    <a:lnTo>
                      <a:pt x="544" y="1814"/>
                    </a:lnTo>
                    <a:lnTo>
                      <a:pt x="453" y="1724"/>
                    </a:lnTo>
                    <a:lnTo>
                      <a:pt x="363" y="1724"/>
                    </a:lnTo>
                    <a:lnTo>
                      <a:pt x="317" y="1633"/>
                    </a:lnTo>
                    <a:lnTo>
                      <a:pt x="272" y="1542"/>
                    </a:lnTo>
                    <a:lnTo>
                      <a:pt x="90" y="1451"/>
                    </a:lnTo>
                    <a:lnTo>
                      <a:pt x="0" y="1270"/>
                    </a:lnTo>
                    <a:lnTo>
                      <a:pt x="45" y="1225"/>
                    </a:lnTo>
                    <a:lnTo>
                      <a:pt x="136" y="1089"/>
                    </a:lnTo>
                    <a:lnTo>
                      <a:pt x="227" y="1043"/>
                    </a:lnTo>
                    <a:lnTo>
                      <a:pt x="363" y="998"/>
                    </a:lnTo>
                    <a:lnTo>
                      <a:pt x="363" y="907"/>
                    </a:lnTo>
                    <a:lnTo>
                      <a:pt x="453" y="771"/>
                    </a:lnTo>
                    <a:lnTo>
                      <a:pt x="453" y="590"/>
                    </a:lnTo>
                    <a:lnTo>
                      <a:pt x="408" y="544"/>
                    </a:lnTo>
                    <a:lnTo>
                      <a:pt x="499" y="453"/>
                    </a:lnTo>
                    <a:lnTo>
                      <a:pt x="635" y="317"/>
                    </a:lnTo>
                    <a:lnTo>
                      <a:pt x="816" y="317"/>
                    </a:lnTo>
                    <a:lnTo>
                      <a:pt x="771" y="181"/>
                    </a:lnTo>
                    <a:lnTo>
                      <a:pt x="952" y="91"/>
                    </a:lnTo>
                    <a:lnTo>
                      <a:pt x="1134" y="136"/>
                    </a:lnTo>
                    <a:lnTo>
                      <a:pt x="1315" y="45"/>
                    </a:lnTo>
                    <a:lnTo>
                      <a:pt x="1451" y="0"/>
                    </a:lnTo>
                    <a:lnTo>
                      <a:pt x="1542" y="45"/>
                    </a:lnTo>
                    <a:lnTo>
                      <a:pt x="1814" y="45"/>
                    </a:lnTo>
                    <a:lnTo>
                      <a:pt x="1996" y="0"/>
                    </a:lnTo>
                    <a:lnTo>
                      <a:pt x="2086" y="136"/>
                    </a:lnTo>
                    <a:lnTo>
                      <a:pt x="2086" y="317"/>
                    </a:lnTo>
                    <a:lnTo>
                      <a:pt x="2222" y="408"/>
                    </a:lnTo>
                    <a:lnTo>
                      <a:pt x="2313" y="453"/>
                    </a:lnTo>
                    <a:lnTo>
                      <a:pt x="2222" y="544"/>
                    </a:lnTo>
                    <a:lnTo>
                      <a:pt x="2358" y="680"/>
                    </a:lnTo>
                    <a:lnTo>
                      <a:pt x="2676" y="726"/>
                    </a:lnTo>
                    <a:lnTo>
                      <a:pt x="2857" y="907"/>
                    </a:lnTo>
                    <a:lnTo>
                      <a:pt x="2857" y="998"/>
                    </a:lnTo>
                    <a:lnTo>
                      <a:pt x="3084" y="1134"/>
                    </a:lnTo>
                    <a:lnTo>
                      <a:pt x="3084" y="1270"/>
                    </a:lnTo>
                    <a:lnTo>
                      <a:pt x="3220" y="1315"/>
                    </a:lnTo>
                    <a:lnTo>
                      <a:pt x="3220" y="1451"/>
                    </a:lnTo>
                    <a:lnTo>
                      <a:pt x="3220" y="1587"/>
                    </a:lnTo>
                    <a:lnTo>
                      <a:pt x="3039" y="1678"/>
                    </a:lnTo>
                    <a:lnTo>
                      <a:pt x="3039" y="1769"/>
                    </a:lnTo>
                    <a:lnTo>
                      <a:pt x="3039" y="1905"/>
                    </a:lnTo>
                    <a:lnTo>
                      <a:pt x="3039" y="1996"/>
                    </a:lnTo>
                    <a:lnTo>
                      <a:pt x="2857" y="1996"/>
                    </a:lnTo>
                    <a:lnTo>
                      <a:pt x="2767" y="1996"/>
                    </a:lnTo>
                    <a:lnTo>
                      <a:pt x="2585" y="2086"/>
                    </a:lnTo>
                    <a:lnTo>
                      <a:pt x="2540" y="2359"/>
                    </a:lnTo>
                    <a:lnTo>
                      <a:pt x="2313" y="2359"/>
                    </a:lnTo>
                    <a:lnTo>
                      <a:pt x="2222" y="2449"/>
                    </a:lnTo>
                    <a:lnTo>
                      <a:pt x="2086" y="2404"/>
                    </a:lnTo>
                    <a:lnTo>
                      <a:pt x="2041" y="2495"/>
                    </a:lnTo>
                    <a:lnTo>
                      <a:pt x="1996" y="2585"/>
                    </a:lnTo>
                    <a:lnTo>
                      <a:pt x="1905" y="2631"/>
                    </a:lnTo>
                    <a:lnTo>
                      <a:pt x="1859" y="2540"/>
                    </a:lnTo>
                    <a:lnTo>
                      <a:pt x="1723" y="258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067" name="Line 9"/>
              <p:cNvSpPr>
                <a:spLocks noChangeShapeType="1"/>
              </p:cNvSpPr>
              <p:nvPr/>
            </p:nvSpPr>
            <p:spPr bwMode="auto">
              <a:xfrm>
                <a:off x="3470" y="397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053" name="Oval 10"/>
            <p:cNvSpPr>
              <a:spLocks noChangeArrowheads="1"/>
            </p:cNvSpPr>
            <p:nvPr/>
          </p:nvSpPr>
          <p:spPr bwMode="auto">
            <a:xfrm>
              <a:off x="2700338" y="2870200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5054" name="Oval 11"/>
            <p:cNvSpPr>
              <a:spLocks noChangeArrowheads="1"/>
            </p:cNvSpPr>
            <p:nvPr/>
          </p:nvSpPr>
          <p:spPr bwMode="auto">
            <a:xfrm rot="10800000">
              <a:off x="6011863" y="36290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5055" name="Freeform 12"/>
            <p:cNvSpPr>
              <a:spLocks/>
            </p:cNvSpPr>
            <p:nvPr/>
          </p:nvSpPr>
          <p:spPr bwMode="auto">
            <a:xfrm>
              <a:off x="3638550" y="2286000"/>
              <a:ext cx="455613" cy="2965450"/>
            </a:xfrm>
            <a:custGeom>
              <a:avLst/>
              <a:gdLst>
                <a:gd name="T0" fmla="*/ 2147483646 w 287"/>
                <a:gd name="T1" fmla="*/ 0 h 1868"/>
                <a:gd name="T2" fmla="*/ 2147483646 w 287"/>
                <a:gd name="T3" fmla="*/ 2147483646 h 1868"/>
                <a:gd name="T4" fmla="*/ 2147483646 w 287"/>
                <a:gd name="T5" fmla="*/ 2147483646 h 1868"/>
                <a:gd name="T6" fmla="*/ 2147483646 w 287"/>
                <a:gd name="T7" fmla="*/ 2147483646 h 1868"/>
                <a:gd name="T8" fmla="*/ 2147483646 w 287"/>
                <a:gd name="T9" fmla="*/ 2147483646 h 1868"/>
                <a:gd name="T10" fmla="*/ 2147483646 w 287"/>
                <a:gd name="T11" fmla="*/ 2147483646 h 1868"/>
                <a:gd name="T12" fmla="*/ 2147483646 w 287"/>
                <a:gd name="T13" fmla="*/ 2147483646 h 1868"/>
                <a:gd name="T14" fmla="*/ 2147483646 w 287"/>
                <a:gd name="T15" fmla="*/ 2147483646 h 1868"/>
                <a:gd name="T16" fmla="*/ 2147483646 w 287"/>
                <a:gd name="T17" fmla="*/ 2147483646 h 1868"/>
                <a:gd name="T18" fmla="*/ 2147483646 w 287"/>
                <a:gd name="T19" fmla="*/ 2147483646 h 1868"/>
                <a:gd name="T20" fmla="*/ 2147483646 w 287"/>
                <a:gd name="T21" fmla="*/ 2147483646 h 1868"/>
                <a:gd name="T22" fmla="*/ 2147483646 w 287"/>
                <a:gd name="T23" fmla="*/ 2147483646 h 1868"/>
                <a:gd name="T24" fmla="*/ 2147483646 w 287"/>
                <a:gd name="T25" fmla="*/ 2147483646 h 1868"/>
                <a:gd name="T26" fmla="*/ 2147483646 w 287"/>
                <a:gd name="T27" fmla="*/ 2147483646 h 1868"/>
                <a:gd name="T28" fmla="*/ 2147483646 w 287"/>
                <a:gd name="T29" fmla="*/ 2147483646 h 1868"/>
                <a:gd name="T30" fmla="*/ 2147483646 w 287"/>
                <a:gd name="T31" fmla="*/ 2147483646 h 1868"/>
                <a:gd name="T32" fmla="*/ 2147483646 w 287"/>
                <a:gd name="T33" fmla="*/ 2147483646 h 1868"/>
                <a:gd name="T34" fmla="*/ 2147483646 w 287"/>
                <a:gd name="T35" fmla="*/ 2147483646 h 1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868"/>
                <a:gd name="T56" fmla="*/ 287 w 287"/>
                <a:gd name="T57" fmla="*/ 1868 h 1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868">
                  <a:moveTo>
                    <a:pt x="268" y="0"/>
                  </a:moveTo>
                  <a:cubicBezTo>
                    <a:pt x="221" y="16"/>
                    <a:pt x="244" y="23"/>
                    <a:pt x="225" y="61"/>
                  </a:cubicBezTo>
                  <a:cubicBezTo>
                    <a:pt x="216" y="80"/>
                    <a:pt x="204" y="90"/>
                    <a:pt x="190" y="105"/>
                  </a:cubicBezTo>
                  <a:cubicBezTo>
                    <a:pt x="175" y="150"/>
                    <a:pt x="158" y="177"/>
                    <a:pt x="137" y="218"/>
                  </a:cubicBezTo>
                  <a:cubicBezTo>
                    <a:pt x="140" y="273"/>
                    <a:pt x="138" y="329"/>
                    <a:pt x="146" y="384"/>
                  </a:cubicBezTo>
                  <a:cubicBezTo>
                    <a:pt x="149" y="406"/>
                    <a:pt x="164" y="424"/>
                    <a:pt x="172" y="445"/>
                  </a:cubicBezTo>
                  <a:cubicBezTo>
                    <a:pt x="196" y="506"/>
                    <a:pt x="213" y="574"/>
                    <a:pt x="251" y="628"/>
                  </a:cubicBezTo>
                  <a:cubicBezTo>
                    <a:pt x="267" y="677"/>
                    <a:pt x="287" y="726"/>
                    <a:pt x="242" y="768"/>
                  </a:cubicBezTo>
                  <a:cubicBezTo>
                    <a:pt x="229" y="819"/>
                    <a:pt x="199" y="848"/>
                    <a:pt x="172" y="890"/>
                  </a:cubicBezTo>
                  <a:cubicBezTo>
                    <a:pt x="148" y="927"/>
                    <a:pt x="127" y="966"/>
                    <a:pt x="103" y="1004"/>
                  </a:cubicBezTo>
                  <a:cubicBezTo>
                    <a:pt x="94" y="1018"/>
                    <a:pt x="47" y="1072"/>
                    <a:pt x="33" y="1100"/>
                  </a:cubicBezTo>
                  <a:cubicBezTo>
                    <a:pt x="0" y="1167"/>
                    <a:pt x="52" y="1083"/>
                    <a:pt x="7" y="1152"/>
                  </a:cubicBezTo>
                  <a:cubicBezTo>
                    <a:pt x="10" y="1184"/>
                    <a:pt x="11" y="1216"/>
                    <a:pt x="15" y="1248"/>
                  </a:cubicBezTo>
                  <a:cubicBezTo>
                    <a:pt x="22" y="1301"/>
                    <a:pt x="84" y="1345"/>
                    <a:pt x="111" y="1388"/>
                  </a:cubicBezTo>
                  <a:cubicBezTo>
                    <a:pt x="114" y="1400"/>
                    <a:pt x="114" y="1413"/>
                    <a:pt x="120" y="1423"/>
                  </a:cubicBezTo>
                  <a:cubicBezTo>
                    <a:pt x="126" y="1434"/>
                    <a:pt x="145" y="1437"/>
                    <a:pt x="146" y="1449"/>
                  </a:cubicBezTo>
                  <a:cubicBezTo>
                    <a:pt x="151" y="1557"/>
                    <a:pt x="142" y="1664"/>
                    <a:pt x="137" y="1772"/>
                  </a:cubicBezTo>
                  <a:cubicBezTo>
                    <a:pt x="136" y="1798"/>
                    <a:pt x="121" y="1868"/>
                    <a:pt x="85" y="186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6" name="Freeform 13"/>
            <p:cNvSpPr>
              <a:spLocks/>
            </p:cNvSpPr>
            <p:nvPr/>
          </p:nvSpPr>
          <p:spPr bwMode="auto">
            <a:xfrm>
              <a:off x="2720975" y="4114800"/>
              <a:ext cx="928688" cy="1066800"/>
            </a:xfrm>
            <a:custGeom>
              <a:avLst/>
              <a:gdLst>
                <a:gd name="T0" fmla="*/ 2147483646 w 585"/>
                <a:gd name="T1" fmla="*/ 0 h 672"/>
                <a:gd name="T2" fmla="*/ 2147483646 w 585"/>
                <a:gd name="T3" fmla="*/ 2147483646 h 672"/>
                <a:gd name="T4" fmla="*/ 2147483646 w 585"/>
                <a:gd name="T5" fmla="*/ 2147483646 h 672"/>
                <a:gd name="T6" fmla="*/ 2147483646 w 585"/>
                <a:gd name="T7" fmla="*/ 2147483646 h 672"/>
                <a:gd name="T8" fmla="*/ 2147483646 w 585"/>
                <a:gd name="T9" fmla="*/ 2147483646 h 672"/>
                <a:gd name="T10" fmla="*/ 2147483646 w 585"/>
                <a:gd name="T11" fmla="*/ 2147483646 h 672"/>
                <a:gd name="T12" fmla="*/ 2147483646 w 585"/>
                <a:gd name="T13" fmla="*/ 2147483646 h 672"/>
                <a:gd name="T14" fmla="*/ 2147483646 w 585"/>
                <a:gd name="T15" fmla="*/ 2147483646 h 672"/>
                <a:gd name="T16" fmla="*/ 0 w 585"/>
                <a:gd name="T17" fmla="*/ 2147483646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672"/>
                <a:gd name="T29" fmla="*/ 585 w 585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672">
                  <a:moveTo>
                    <a:pt x="585" y="0"/>
                  </a:moveTo>
                  <a:cubicBezTo>
                    <a:pt x="552" y="31"/>
                    <a:pt x="512" y="55"/>
                    <a:pt x="480" y="87"/>
                  </a:cubicBezTo>
                  <a:cubicBezTo>
                    <a:pt x="470" y="97"/>
                    <a:pt x="465" y="112"/>
                    <a:pt x="454" y="122"/>
                  </a:cubicBezTo>
                  <a:cubicBezTo>
                    <a:pt x="429" y="145"/>
                    <a:pt x="365" y="178"/>
                    <a:pt x="340" y="209"/>
                  </a:cubicBezTo>
                  <a:cubicBezTo>
                    <a:pt x="324" y="229"/>
                    <a:pt x="312" y="251"/>
                    <a:pt x="297" y="271"/>
                  </a:cubicBezTo>
                  <a:cubicBezTo>
                    <a:pt x="274" y="338"/>
                    <a:pt x="286" y="306"/>
                    <a:pt x="262" y="367"/>
                  </a:cubicBezTo>
                  <a:cubicBezTo>
                    <a:pt x="254" y="455"/>
                    <a:pt x="237" y="529"/>
                    <a:pt x="209" y="611"/>
                  </a:cubicBezTo>
                  <a:cubicBezTo>
                    <a:pt x="203" y="628"/>
                    <a:pt x="174" y="617"/>
                    <a:pt x="157" y="620"/>
                  </a:cubicBezTo>
                  <a:cubicBezTo>
                    <a:pt x="123" y="652"/>
                    <a:pt x="49" y="672"/>
                    <a:pt x="0" y="67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7" name="Freeform 14"/>
            <p:cNvSpPr>
              <a:spLocks/>
            </p:cNvSpPr>
            <p:nvPr/>
          </p:nvSpPr>
          <p:spPr bwMode="auto">
            <a:xfrm>
              <a:off x="4008438" y="3546475"/>
              <a:ext cx="1458912" cy="1108075"/>
            </a:xfrm>
            <a:custGeom>
              <a:avLst/>
              <a:gdLst>
                <a:gd name="T0" fmla="*/ 0 w 919"/>
                <a:gd name="T1" fmla="*/ 0 h 698"/>
                <a:gd name="T2" fmla="*/ 2147483646 w 919"/>
                <a:gd name="T3" fmla="*/ 2147483646 h 698"/>
                <a:gd name="T4" fmla="*/ 2147483646 w 919"/>
                <a:gd name="T5" fmla="*/ 2147483646 h 698"/>
                <a:gd name="T6" fmla="*/ 2147483646 w 919"/>
                <a:gd name="T7" fmla="*/ 2147483646 h 698"/>
                <a:gd name="T8" fmla="*/ 2147483646 w 919"/>
                <a:gd name="T9" fmla="*/ 2147483646 h 698"/>
                <a:gd name="T10" fmla="*/ 2147483646 w 919"/>
                <a:gd name="T11" fmla="*/ 2147483646 h 698"/>
                <a:gd name="T12" fmla="*/ 2147483646 w 919"/>
                <a:gd name="T13" fmla="*/ 2147483646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698"/>
                <a:gd name="T23" fmla="*/ 919 w 919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698">
                  <a:moveTo>
                    <a:pt x="0" y="0"/>
                  </a:moveTo>
                  <a:cubicBezTo>
                    <a:pt x="9" y="133"/>
                    <a:pt x="11" y="286"/>
                    <a:pt x="88" y="402"/>
                  </a:cubicBezTo>
                  <a:cubicBezTo>
                    <a:pt x="109" y="471"/>
                    <a:pt x="261" y="469"/>
                    <a:pt x="315" y="471"/>
                  </a:cubicBezTo>
                  <a:cubicBezTo>
                    <a:pt x="455" y="476"/>
                    <a:pt x="594" y="477"/>
                    <a:pt x="734" y="480"/>
                  </a:cubicBezTo>
                  <a:cubicBezTo>
                    <a:pt x="769" y="492"/>
                    <a:pt x="803" y="503"/>
                    <a:pt x="838" y="515"/>
                  </a:cubicBezTo>
                  <a:cubicBezTo>
                    <a:pt x="915" y="592"/>
                    <a:pt x="861" y="521"/>
                    <a:pt x="891" y="611"/>
                  </a:cubicBezTo>
                  <a:cubicBezTo>
                    <a:pt x="919" y="695"/>
                    <a:pt x="908" y="545"/>
                    <a:pt x="908" y="69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8" name="Freeform 15"/>
            <p:cNvSpPr>
              <a:spLocks/>
            </p:cNvSpPr>
            <p:nvPr/>
          </p:nvSpPr>
          <p:spPr bwMode="auto">
            <a:xfrm>
              <a:off x="3067050" y="5251450"/>
              <a:ext cx="720725" cy="193675"/>
            </a:xfrm>
            <a:custGeom>
              <a:avLst/>
              <a:gdLst>
                <a:gd name="T0" fmla="*/ 2147483646 w 454"/>
                <a:gd name="T1" fmla="*/ 0 h 122"/>
                <a:gd name="T2" fmla="*/ 2147483646 w 454"/>
                <a:gd name="T3" fmla="*/ 2147483646 h 122"/>
                <a:gd name="T4" fmla="*/ 2147483646 w 454"/>
                <a:gd name="T5" fmla="*/ 2147483646 h 122"/>
                <a:gd name="T6" fmla="*/ 0 w 454"/>
                <a:gd name="T7" fmla="*/ 2147483646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122"/>
                <a:gd name="T14" fmla="*/ 454 w 45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122">
                  <a:moveTo>
                    <a:pt x="454" y="0"/>
                  </a:moveTo>
                  <a:cubicBezTo>
                    <a:pt x="386" y="6"/>
                    <a:pt x="350" y="13"/>
                    <a:pt x="288" y="26"/>
                  </a:cubicBezTo>
                  <a:cubicBezTo>
                    <a:pt x="248" y="52"/>
                    <a:pt x="223" y="62"/>
                    <a:pt x="175" y="69"/>
                  </a:cubicBezTo>
                  <a:cubicBezTo>
                    <a:pt x="131" y="113"/>
                    <a:pt x="58" y="122"/>
                    <a:pt x="0" y="1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9" name="Freeform 16"/>
            <p:cNvSpPr>
              <a:spLocks/>
            </p:cNvSpPr>
            <p:nvPr/>
          </p:nvSpPr>
          <p:spPr bwMode="auto">
            <a:xfrm>
              <a:off x="3830638" y="5103813"/>
              <a:ext cx="954087" cy="606425"/>
            </a:xfrm>
            <a:custGeom>
              <a:avLst/>
              <a:gdLst>
                <a:gd name="T0" fmla="*/ 2147483646 w 601"/>
                <a:gd name="T1" fmla="*/ 2147483646 h 382"/>
                <a:gd name="T2" fmla="*/ 2147483646 w 601"/>
                <a:gd name="T3" fmla="*/ 2147483646 h 382"/>
                <a:gd name="T4" fmla="*/ 2147483646 w 601"/>
                <a:gd name="T5" fmla="*/ 2147483646 h 382"/>
                <a:gd name="T6" fmla="*/ 2147483646 w 601"/>
                <a:gd name="T7" fmla="*/ 2147483646 h 382"/>
                <a:gd name="T8" fmla="*/ 2147483646 w 601"/>
                <a:gd name="T9" fmla="*/ 2147483646 h 382"/>
                <a:gd name="T10" fmla="*/ 2147483646 w 601"/>
                <a:gd name="T11" fmla="*/ 2147483646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382"/>
                <a:gd name="T20" fmla="*/ 601 w 601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382">
                  <a:moveTo>
                    <a:pt x="8" y="49"/>
                  </a:moveTo>
                  <a:cubicBezTo>
                    <a:pt x="29" y="166"/>
                    <a:pt x="0" y="0"/>
                    <a:pt x="25" y="162"/>
                  </a:cubicBezTo>
                  <a:cubicBezTo>
                    <a:pt x="43" y="278"/>
                    <a:pt x="9" y="258"/>
                    <a:pt x="78" y="276"/>
                  </a:cubicBezTo>
                  <a:cubicBezTo>
                    <a:pt x="163" y="332"/>
                    <a:pt x="278" y="331"/>
                    <a:pt x="374" y="337"/>
                  </a:cubicBezTo>
                  <a:cubicBezTo>
                    <a:pt x="483" y="365"/>
                    <a:pt x="358" y="358"/>
                    <a:pt x="558" y="372"/>
                  </a:cubicBezTo>
                  <a:cubicBezTo>
                    <a:pt x="595" y="382"/>
                    <a:pt x="580" y="381"/>
                    <a:pt x="601" y="381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60" name="Text Box 17"/>
            <p:cNvSpPr txBox="1">
              <a:spLocks noChangeArrowheads="1"/>
            </p:cNvSpPr>
            <p:nvPr/>
          </p:nvSpPr>
          <p:spPr bwMode="auto">
            <a:xfrm>
              <a:off x="4032250" y="43656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70 mm</a:t>
              </a:r>
            </a:p>
          </p:txBody>
        </p:sp>
        <p:sp>
          <p:nvSpPr>
            <p:cNvPr id="215061" name="Oval 18"/>
            <p:cNvSpPr>
              <a:spLocks noChangeArrowheads="1"/>
            </p:cNvSpPr>
            <p:nvPr/>
          </p:nvSpPr>
          <p:spPr bwMode="auto">
            <a:xfrm>
              <a:off x="4033838" y="4383088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5062" name="Text Box 27"/>
            <p:cNvSpPr txBox="1">
              <a:spLocks noChangeArrowheads="1"/>
            </p:cNvSpPr>
            <p:nvPr/>
          </p:nvSpPr>
          <p:spPr bwMode="auto">
            <a:xfrm>
              <a:off x="5616575" y="6148388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82 mm</a:t>
              </a:r>
            </a:p>
          </p:txBody>
        </p:sp>
        <p:sp>
          <p:nvSpPr>
            <p:cNvPr id="215063" name="Oval 28"/>
            <p:cNvSpPr>
              <a:spLocks noChangeArrowheads="1"/>
            </p:cNvSpPr>
            <p:nvPr/>
          </p:nvSpPr>
          <p:spPr bwMode="auto">
            <a:xfrm rot="10800000">
              <a:off x="5508625" y="6148388"/>
              <a:ext cx="71438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5064" name="Text Box 29"/>
            <p:cNvSpPr txBox="1">
              <a:spLocks noChangeArrowheads="1"/>
            </p:cNvSpPr>
            <p:nvPr/>
          </p:nvSpPr>
          <p:spPr bwMode="auto">
            <a:xfrm>
              <a:off x="1655763" y="60928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75 mm</a:t>
              </a:r>
            </a:p>
          </p:txBody>
        </p:sp>
        <p:sp>
          <p:nvSpPr>
            <p:cNvPr id="215065" name="Oval 30"/>
            <p:cNvSpPr>
              <a:spLocks noChangeArrowheads="1"/>
            </p:cNvSpPr>
            <p:nvPr/>
          </p:nvSpPr>
          <p:spPr bwMode="auto">
            <a:xfrm rot="10800000">
              <a:off x="1547813" y="60928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</p:grpSp>
      <p:sp>
        <p:nvSpPr>
          <p:cNvPr id="215043" name="Line 21"/>
          <p:cNvSpPr>
            <a:spLocks noChangeShapeType="1"/>
          </p:cNvSpPr>
          <p:nvPr/>
        </p:nvSpPr>
        <p:spPr bwMode="auto">
          <a:xfrm rot="2940000">
            <a:off x="1362075" y="3438525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044" name="Text Box 22"/>
          <p:cNvSpPr txBox="1">
            <a:spLocks noChangeArrowheads="1"/>
          </p:cNvSpPr>
          <p:nvPr/>
        </p:nvSpPr>
        <p:spPr bwMode="auto">
          <a:xfrm>
            <a:off x="6072188" y="2984500"/>
            <a:ext cx="2928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1 – Linha que une dois postos pluviométricos próximos</a:t>
            </a:r>
          </a:p>
        </p:txBody>
      </p:sp>
      <p:sp>
        <p:nvSpPr>
          <p:cNvPr id="215046" name="CaixaDeTexto 29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424832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upo 2"/>
          <p:cNvGrpSpPr>
            <a:grpSpLocks/>
          </p:cNvGrpSpPr>
          <p:nvPr/>
        </p:nvGrpSpPr>
        <p:grpSpPr bwMode="auto">
          <a:xfrm>
            <a:off x="142875" y="1785938"/>
            <a:ext cx="5857875" cy="4643437"/>
            <a:chOff x="1143002" y="2000250"/>
            <a:chExt cx="5857916" cy="4643438"/>
          </a:xfrm>
        </p:grpSpPr>
        <p:sp>
          <p:nvSpPr>
            <p:cNvPr id="217098" name="Retângulo 20"/>
            <p:cNvSpPr>
              <a:spLocks noChangeArrowheads="1"/>
            </p:cNvSpPr>
            <p:nvPr/>
          </p:nvSpPr>
          <p:spPr bwMode="auto">
            <a:xfrm>
              <a:off x="1143002" y="2000250"/>
              <a:ext cx="5857916" cy="46434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7099" name="Text Box 5"/>
            <p:cNvSpPr txBox="1">
              <a:spLocks noChangeArrowheads="1"/>
            </p:cNvSpPr>
            <p:nvPr/>
          </p:nvSpPr>
          <p:spPr bwMode="auto">
            <a:xfrm>
              <a:off x="2714638" y="2643192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50 mm</a:t>
              </a:r>
            </a:p>
          </p:txBody>
        </p:sp>
        <p:sp>
          <p:nvSpPr>
            <p:cNvPr id="217100" name="Text Box 6"/>
            <p:cNvSpPr txBox="1">
              <a:spLocks noChangeArrowheads="1"/>
            </p:cNvSpPr>
            <p:nvPr/>
          </p:nvSpPr>
          <p:spPr bwMode="auto">
            <a:xfrm>
              <a:off x="6119813" y="3629025"/>
              <a:ext cx="771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120 mm</a:t>
              </a:r>
            </a:p>
          </p:txBody>
        </p:sp>
        <p:grpSp>
          <p:nvGrpSpPr>
            <p:cNvPr id="217101" name="Group 7"/>
            <p:cNvGrpSpPr>
              <a:grpSpLocks/>
            </p:cNvGrpSpPr>
            <p:nvPr/>
          </p:nvGrpSpPr>
          <p:grpSpPr bwMode="auto">
            <a:xfrm>
              <a:off x="1258888" y="2205038"/>
              <a:ext cx="5111750" cy="4176712"/>
              <a:chOff x="1837" y="1389"/>
              <a:chExt cx="3220" cy="2631"/>
            </a:xfrm>
          </p:grpSpPr>
          <p:sp>
            <p:nvSpPr>
              <p:cNvPr id="217115" name="Freeform 8"/>
              <p:cNvSpPr>
                <a:spLocks/>
              </p:cNvSpPr>
              <p:nvPr/>
            </p:nvSpPr>
            <p:spPr bwMode="auto">
              <a:xfrm>
                <a:off x="1837" y="1389"/>
                <a:ext cx="3220" cy="2631"/>
              </a:xfrm>
              <a:custGeom>
                <a:avLst/>
                <a:gdLst>
                  <a:gd name="T0" fmla="*/ 1542 w 3220"/>
                  <a:gd name="T1" fmla="*/ 2495 h 2631"/>
                  <a:gd name="T2" fmla="*/ 1270 w 3220"/>
                  <a:gd name="T3" fmla="*/ 2223 h 2631"/>
                  <a:gd name="T4" fmla="*/ 725 w 3220"/>
                  <a:gd name="T5" fmla="*/ 2177 h 2631"/>
                  <a:gd name="T6" fmla="*/ 544 w 3220"/>
                  <a:gd name="T7" fmla="*/ 1950 h 2631"/>
                  <a:gd name="T8" fmla="*/ 453 w 3220"/>
                  <a:gd name="T9" fmla="*/ 1724 h 2631"/>
                  <a:gd name="T10" fmla="*/ 317 w 3220"/>
                  <a:gd name="T11" fmla="*/ 1633 h 2631"/>
                  <a:gd name="T12" fmla="*/ 90 w 3220"/>
                  <a:gd name="T13" fmla="*/ 1451 h 2631"/>
                  <a:gd name="T14" fmla="*/ 45 w 3220"/>
                  <a:gd name="T15" fmla="*/ 1225 h 2631"/>
                  <a:gd name="T16" fmla="*/ 227 w 3220"/>
                  <a:gd name="T17" fmla="*/ 1043 h 2631"/>
                  <a:gd name="T18" fmla="*/ 363 w 3220"/>
                  <a:gd name="T19" fmla="*/ 907 h 2631"/>
                  <a:gd name="T20" fmla="*/ 453 w 3220"/>
                  <a:gd name="T21" fmla="*/ 590 h 2631"/>
                  <a:gd name="T22" fmla="*/ 499 w 3220"/>
                  <a:gd name="T23" fmla="*/ 453 h 2631"/>
                  <a:gd name="T24" fmla="*/ 816 w 3220"/>
                  <a:gd name="T25" fmla="*/ 317 h 2631"/>
                  <a:gd name="T26" fmla="*/ 952 w 3220"/>
                  <a:gd name="T27" fmla="*/ 91 h 2631"/>
                  <a:gd name="T28" fmla="*/ 1315 w 3220"/>
                  <a:gd name="T29" fmla="*/ 45 h 2631"/>
                  <a:gd name="T30" fmla="*/ 1542 w 3220"/>
                  <a:gd name="T31" fmla="*/ 45 h 2631"/>
                  <a:gd name="T32" fmla="*/ 1996 w 3220"/>
                  <a:gd name="T33" fmla="*/ 0 h 2631"/>
                  <a:gd name="T34" fmla="*/ 2086 w 3220"/>
                  <a:gd name="T35" fmla="*/ 317 h 2631"/>
                  <a:gd name="T36" fmla="*/ 2313 w 3220"/>
                  <a:gd name="T37" fmla="*/ 453 h 2631"/>
                  <a:gd name="T38" fmla="*/ 2358 w 3220"/>
                  <a:gd name="T39" fmla="*/ 680 h 2631"/>
                  <a:gd name="T40" fmla="*/ 2857 w 3220"/>
                  <a:gd name="T41" fmla="*/ 907 h 2631"/>
                  <a:gd name="T42" fmla="*/ 3084 w 3220"/>
                  <a:gd name="T43" fmla="*/ 1134 h 2631"/>
                  <a:gd name="T44" fmla="*/ 3220 w 3220"/>
                  <a:gd name="T45" fmla="*/ 1315 h 2631"/>
                  <a:gd name="T46" fmla="*/ 3220 w 3220"/>
                  <a:gd name="T47" fmla="*/ 1587 h 2631"/>
                  <a:gd name="T48" fmla="*/ 3039 w 3220"/>
                  <a:gd name="T49" fmla="*/ 1769 h 2631"/>
                  <a:gd name="T50" fmla="*/ 3039 w 3220"/>
                  <a:gd name="T51" fmla="*/ 1996 h 2631"/>
                  <a:gd name="T52" fmla="*/ 2767 w 3220"/>
                  <a:gd name="T53" fmla="*/ 1996 h 2631"/>
                  <a:gd name="T54" fmla="*/ 2540 w 3220"/>
                  <a:gd name="T55" fmla="*/ 2359 h 2631"/>
                  <a:gd name="T56" fmla="*/ 2222 w 3220"/>
                  <a:gd name="T57" fmla="*/ 2449 h 2631"/>
                  <a:gd name="T58" fmla="*/ 2041 w 3220"/>
                  <a:gd name="T59" fmla="*/ 2495 h 2631"/>
                  <a:gd name="T60" fmla="*/ 1905 w 3220"/>
                  <a:gd name="T61" fmla="*/ 2631 h 2631"/>
                  <a:gd name="T62" fmla="*/ 1723 w 3220"/>
                  <a:gd name="T63" fmla="*/ 2585 h 26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20"/>
                  <a:gd name="T97" fmla="*/ 0 h 2631"/>
                  <a:gd name="T98" fmla="*/ 3220 w 3220"/>
                  <a:gd name="T99" fmla="*/ 2631 h 26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20" h="2631">
                    <a:moveTo>
                      <a:pt x="1633" y="2585"/>
                    </a:moveTo>
                    <a:lnTo>
                      <a:pt x="1542" y="2495"/>
                    </a:lnTo>
                    <a:lnTo>
                      <a:pt x="1406" y="2495"/>
                    </a:lnTo>
                    <a:lnTo>
                      <a:pt x="1270" y="2223"/>
                    </a:lnTo>
                    <a:lnTo>
                      <a:pt x="1134" y="2359"/>
                    </a:lnTo>
                    <a:lnTo>
                      <a:pt x="725" y="2177"/>
                    </a:lnTo>
                    <a:lnTo>
                      <a:pt x="680" y="1996"/>
                    </a:lnTo>
                    <a:lnTo>
                      <a:pt x="544" y="1950"/>
                    </a:lnTo>
                    <a:lnTo>
                      <a:pt x="544" y="1814"/>
                    </a:lnTo>
                    <a:lnTo>
                      <a:pt x="453" y="1724"/>
                    </a:lnTo>
                    <a:lnTo>
                      <a:pt x="363" y="1724"/>
                    </a:lnTo>
                    <a:lnTo>
                      <a:pt x="317" y="1633"/>
                    </a:lnTo>
                    <a:lnTo>
                      <a:pt x="272" y="1542"/>
                    </a:lnTo>
                    <a:lnTo>
                      <a:pt x="90" y="1451"/>
                    </a:lnTo>
                    <a:lnTo>
                      <a:pt x="0" y="1270"/>
                    </a:lnTo>
                    <a:lnTo>
                      <a:pt x="45" y="1225"/>
                    </a:lnTo>
                    <a:lnTo>
                      <a:pt x="136" y="1089"/>
                    </a:lnTo>
                    <a:lnTo>
                      <a:pt x="227" y="1043"/>
                    </a:lnTo>
                    <a:lnTo>
                      <a:pt x="363" y="998"/>
                    </a:lnTo>
                    <a:lnTo>
                      <a:pt x="363" y="907"/>
                    </a:lnTo>
                    <a:lnTo>
                      <a:pt x="453" y="771"/>
                    </a:lnTo>
                    <a:lnTo>
                      <a:pt x="453" y="590"/>
                    </a:lnTo>
                    <a:lnTo>
                      <a:pt x="408" y="544"/>
                    </a:lnTo>
                    <a:lnTo>
                      <a:pt x="499" y="453"/>
                    </a:lnTo>
                    <a:lnTo>
                      <a:pt x="635" y="317"/>
                    </a:lnTo>
                    <a:lnTo>
                      <a:pt x="816" y="317"/>
                    </a:lnTo>
                    <a:lnTo>
                      <a:pt x="771" y="181"/>
                    </a:lnTo>
                    <a:lnTo>
                      <a:pt x="952" y="91"/>
                    </a:lnTo>
                    <a:lnTo>
                      <a:pt x="1134" y="136"/>
                    </a:lnTo>
                    <a:lnTo>
                      <a:pt x="1315" y="45"/>
                    </a:lnTo>
                    <a:lnTo>
                      <a:pt x="1451" y="0"/>
                    </a:lnTo>
                    <a:lnTo>
                      <a:pt x="1542" y="45"/>
                    </a:lnTo>
                    <a:lnTo>
                      <a:pt x="1814" y="45"/>
                    </a:lnTo>
                    <a:lnTo>
                      <a:pt x="1996" y="0"/>
                    </a:lnTo>
                    <a:lnTo>
                      <a:pt x="2086" y="136"/>
                    </a:lnTo>
                    <a:lnTo>
                      <a:pt x="2086" y="317"/>
                    </a:lnTo>
                    <a:lnTo>
                      <a:pt x="2222" y="408"/>
                    </a:lnTo>
                    <a:lnTo>
                      <a:pt x="2313" y="453"/>
                    </a:lnTo>
                    <a:lnTo>
                      <a:pt x="2222" y="544"/>
                    </a:lnTo>
                    <a:lnTo>
                      <a:pt x="2358" y="680"/>
                    </a:lnTo>
                    <a:lnTo>
                      <a:pt x="2676" y="726"/>
                    </a:lnTo>
                    <a:lnTo>
                      <a:pt x="2857" y="907"/>
                    </a:lnTo>
                    <a:lnTo>
                      <a:pt x="2857" y="998"/>
                    </a:lnTo>
                    <a:lnTo>
                      <a:pt x="3084" y="1134"/>
                    </a:lnTo>
                    <a:lnTo>
                      <a:pt x="3084" y="1270"/>
                    </a:lnTo>
                    <a:lnTo>
                      <a:pt x="3220" y="1315"/>
                    </a:lnTo>
                    <a:lnTo>
                      <a:pt x="3220" y="1451"/>
                    </a:lnTo>
                    <a:lnTo>
                      <a:pt x="3220" y="1587"/>
                    </a:lnTo>
                    <a:lnTo>
                      <a:pt x="3039" y="1678"/>
                    </a:lnTo>
                    <a:lnTo>
                      <a:pt x="3039" y="1769"/>
                    </a:lnTo>
                    <a:lnTo>
                      <a:pt x="3039" y="1905"/>
                    </a:lnTo>
                    <a:lnTo>
                      <a:pt x="3039" y="1996"/>
                    </a:lnTo>
                    <a:lnTo>
                      <a:pt x="2857" y="1996"/>
                    </a:lnTo>
                    <a:lnTo>
                      <a:pt x="2767" y="1996"/>
                    </a:lnTo>
                    <a:lnTo>
                      <a:pt x="2585" y="2086"/>
                    </a:lnTo>
                    <a:lnTo>
                      <a:pt x="2540" y="2359"/>
                    </a:lnTo>
                    <a:lnTo>
                      <a:pt x="2313" y="2359"/>
                    </a:lnTo>
                    <a:lnTo>
                      <a:pt x="2222" y="2449"/>
                    </a:lnTo>
                    <a:lnTo>
                      <a:pt x="2086" y="2404"/>
                    </a:lnTo>
                    <a:lnTo>
                      <a:pt x="2041" y="2495"/>
                    </a:lnTo>
                    <a:lnTo>
                      <a:pt x="1996" y="2585"/>
                    </a:lnTo>
                    <a:lnTo>
                      <a:pt x="1905" y="2631"/>
                    </a:lnTo>
                    <a:lnTo>
                      <a:pt x="1859" y="2540"/>
                    </a:lnTo>
                    <a:lnTo>
                      <a:pt x="1723" y="258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116" name="Line 9"/>
              <p:cNvSpPr>
                <a:spLocks noChangeShapeType="1"/>
              </p:cNvSpPr>
              <p:nvPr/>
            </p:nvSpPr>
            <p:spPr bwMode="auto">
              <a:xfrm>
                <a:off x="3470" y="397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7102" name="Oval 10"/>
            <p:cNvSpPr>
              <a:spLocks noChangeArrowheads="1"/>
            </p:cNvSpPr>
            <p:nvPr/>
          </p:nvSpPr>
          <p:spPr bwMode="auto">
            <a:xfrm>
              <a:off x="2700338" y="2870200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7103" name="Oval 11"/>
            <p:cNvSpPr>
              <a:spLocks noChangeArrowheads="1"/>
            </p:cNvSpPr>
            <p:nvPr/>
          </p:nvSpPr>
          <p:spPr bwMode="auto">
            <a:xfrm rot="10800000">
              <a:off x="6011863" y="36290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7104" name="Freeform 12"/>
            <p:cNvSpPr>
              <a:spLocks/>
            </p:cNvSpPr>
            <p:nvPr/>
          </p:nvSpPr>
          <p:spPr bwMode="auto">
            <a:xfrm>
              <a:off x="3638550" y="2286000"/>
              <a:ext cx="455613" cy="2965450"/>
            </a:xfrm>
            <a:custGeom>
              <a:avLst/>
              <a:gdLst>
                <a:gd name="T0" fmla="*/ 2147483646 w 287"/>
                <a:gd name="T1" fmla="*/ 0 h 1868"/>
                <a:gd name="T2" fmla="*/ 2147483646 w 287"/>
                <a:gd name="T3" fmla="*/ 2147483646 h 1868"/>
                <a:gd name="T4" fmla="*/ 2147483646 w 287"/>
                <a:gd name="T5" fmla="*/ 2147483646 h 1868"/>
                <a:gd name="T6" fmla="*/ 2147483646 w 287"/>
                <a:gd name="T7" fmla="*/ 2147483646 h 1868"/>
                <a:gd name="T8" fmla="*/ 2147483646 w 287"/>
                <a:gd name="T9" fmla="*/ 2147483646 h 1868"/>
                <a:gd name="T10" fmla="*/ 2147483646 w 287"/>
                <a:gd name="T11" fmla="*/ 2147483646 h 1868"/>
                <a:gd name="T12" fmla="*/ 2147483646 w 287"/>
                <a:gd name="T13" fmla="*/ 2147483646 h 1868"/>
                <a:gd name="T14" fmla="*/ 2147483646 w 287"/>
                <a:gd name="T15" fmla="*/ 2147483646 h 1868"/>
                <a:gd name="T16" fmla="*/ 2147483646 w 287"/>
                <a:gd name="T17" fmla="*/ 2147483646 h 1868"/>
                <a:gd name="T18" fmla="*/ 2147483646 w 287"/>
                <a:gd name="T19" fmla="*/ 2147483646 h 1868"/>
                <a:gd name="T20" fmla="*/ 2147483646 w 287"/>
                <a:gd name="T21" fmla="*/ 2147483646 h 1868"/>
                <a:gd name="T22" fmla="*/ 2147483646 w 287"/>
                <a:gd name="T23" fmla="*/ 2147483646 h 1868"/>
                <a:gd name="T24" fmla="*/ 2147483646 w 287"/>
                <a:gd name="T25" fmla="*/ 2147483646 h 1868"/>
                <a:gd name="T26" fmla="*/ 2147483646 w 287"/>
                <a:gd name="T27" fmla="*/ 2147483646 h 1868"/>
                <a:gd name="T28" fmla="*/ 2147483646 w 287"/>
                <a:gd name="T29" fmla="*/ 2147483646 h 1868"/>
                <a:gd name="T30" fmla="*/ 2147483646 w 287"/>
                <a:gd name="T31" fmla="*/ 2147483646 h 1868"/>
                <a:gd name="T32" fmla="*/ 2147483646 w 287"/>
                <a:gd name="T33" fmla="*/ 2147483646 h 1868"/>
                <a:gd name="T34" fmla="*/ 2147483646 w 287"/>
                <a:gd name="T35" fmla="*/ 2147483646 h 1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868"/>
                <a:gd name="T56" fmla="*/ 287 w 287"/>
                <a:gd name="T57" fmla="*/ 1868 h 1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868">
                  <a:moveTo>
                    <a:pt x="268" y="0"/>
                  </a:moveTo>
                  <a:cubicBezTo>
                    <a:pt x="221" y="16"/>
                    <a:pt x="244" y="23"/>
                    <a:pt x="225" y="61"/>
                  </a:cubicBezTo>
                  <a:cubicBezTo>
                    <a:pt x="216" y="80"/>
                    <a:pt x="204" y="90"/>
                    <a:pt x="190" y="105"/>
                  </a:cubicBezTo>
                  <a:cubicBezTo>
                    <a:pt x="175" y="150"/>
                    <a:pt x="158" y="177"/>
                    <a:pt x="137" y="218"/>
                  </a:cubicBezTo>
                  <a:cubicBezTo>
                    <a:pt x="140" y="273"/>
                    <a:pt x="138" y="329"/>
                    <a:pt x="146" y="384"/>
                  </a:cubicBezTo>
                  <a:cubicBezTo>
                    <a:pt x="149" y="406"/>
                    <a:pt x="164" y="424"/>
                    <a:pt x="172" y="445"/>
                  </a:cubicBezTo>
                  <a:cubicBezTo>
                    <a:pt x="196" y="506"/>
                    <a:pt x="213" y="574"/>
                    <a:pt x="251" y="628"/>
                  </a:cubicBezTo>
                  <a:cubicBezTo>
                    <a:pt x="267" y="677"/>
                    <a:pt x="287" y="726"/>
                    <a:pt x="242" y="768"/>
                  </a:cubicBezTo>
                  <a:cubicBezTo>
                    <a:pt x="229" y="819"/>
                    <a:pt x="199" y="848"/>
                    <a:pt x="172" y="890"/>
                  </a:cubicBezTo>
                  <a:cubicBezTo>
                    <a:pt x="148" y="927"/>
                    <a:pt x="127" y="966"/>
                    <a:pt x="103" y="1004"/>
                  </a:cubicBezTo>
                  <a:cubicBezTo>
                    <a:pt x="94" y="1018"/>
                    <a:pt x="47" y="1072"/>
                    <a:pt x="33" y="1100"/>
                  </a:cubicBezTo>
                  <a:cubicBezTo>
                    <a:pt x="0" y="1167"/>
                    <a:pt x="52" y="1083"/>
                    <a:pt x="7" y="1152"/>
                  </a:cubicBezTo>
                  <a:cubicBezTo>
                    <a:pt x="10" y="1184"/>
                    <a:pt x="11" y="1216"/>
                    <a:pt x="15" y="1248"/>
                  </a:cubicBezTo>
                  <a:cubicBezTo>
                    <a:pt x="22" y="1301"/>
                    <a:pt x="84" y="1345"/>
                    <a:pt x="111" y="1388"/>
                  </a:cubicBezTo>
                  <a:cubicBezTo>
                    <a:pt x="114" y="1400"/>
                    <a:pt x="114" y="1413"/>
                    <a:pt x="120" y="1423"/>
                  </a:cubicBezTo>
                  <a:cubicBezTo>
                    <a:pt x="126" y="1434"/>
                    <a:pt x="145" y="1437"/>
                    <a:pt x="146" y="1449"/>
                  </a:cubicBezTo>
                  <a:cubicBezTo>
                    <a:pt x="151" y="1557"/>
                    <a:pt x="142" y="1664"/>
                    <a:pt x="137" y="1772"/>
                  </a:cubicBezTo>
                  <a:cubicBezTo>
                    <a:pt x="136" y="1798"/>
                    <a:pt x="121" y="1868"/>
                    <a:pt x="85" y="186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5" name="Freeform 13"/>
            <p:cNvSpPr>
              <a:spLocks/>
            </p:cNvSpPr>
            <p:nvPr/>
          </p:nvSpPr>
          <p:spPr bwMode="auto">
            <a:xfrm>
              <a:off x="2720975" y="4114800"/>
              <a:ext cx="928688" cy="1066800"/>
            </a:xfrm>
            <a:custGeom>
              <a:avLst/>
              <a:gdLst>
                <a:gd name="T0" fmla="*/ 2147483646 w 585"/>
                <a:gd name="T1" fmla="*/ 0 h 672"/>
                <a:gd name="T2" fmla="*/ 2147483646 w 585"/>
                <a:gd name="T3" fmla="*/ 2147483646 h 672"/>
                <a:gd name="T4" fmla="*/ 2147483646 w 585"/>
                <a:gd name="T5" fmla="*/ 2147483646 h 672"/>
                <a:gd name="T6" fmla="*/ 2147483646 w 585"/>
                <a:gd name="T7" fmla="*/ 2147483646 h 672"/>
                <a:gd name="T8" fmla="*/ 2147483646 w 585"/>
                <a:gd name="T9" fmla="*/ 2147483646 h 672"/>
                <a:gd name="T10" fmla="*/ 2147483646 w 585"/>
                <a:gd name="T11" fmla="*/ 2147483646 h 672"/>
                <a:gd name="T12" fmla="*/ 2147483646 w 585"/>
                <a:gd name="T13" fmla="*/ 2147483646 h 672"/>
                <a:gd name="T14" fmla="*/ 2147483646 w 585"/>
                <a:gd name="T15" fmla="*/ 2147483646 h 672"/>
                <a:gd name="T16" fmla="*/ 0 w 585"/>
                <a:gd name="T17" fmla="*/ 2147483646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672"/>
                <a:gd name="T29" fmla="*/ 585 w 585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672">
                  <a:moveTo>
                    <a:pt x="585" y="0"/>
                  </a:moveTo>
                  <a:cubicBezTo>
                    <a:pt x="552" y="31"/>
                    <a:pt x="512" y="55"/>
                    <a:pt x="480" y="87"/>
                  </a:cubicBezTo>
                  <a:cubicBezTo>
                    <a:pt x="470" y="97"/>
                    <a:pt x="465" y="112"/>
                    <a:pt x="454" y="122"/>
                  </a:cubicBezTo>
                  <a:cubicBezTo>
                    <a:pt x="429" y="145"/>
                    <a:pt x="365" y="178"/>
                    <a:pt x="340" y="209"/>
                  </a:cubicBezTo>
                  <a:cubicBezTo>
                    <a:pt x="324" y="229"/>
                    <a:pt x="312" y="251"/>
                    <a:pt x="297" y="271"/>
                  </a:cubicBezTo>
                  <a:cubicBezTo>
                    <a:pt x="274" y="338"/>
                    <a:pt x="286" y="306"/>
                    <a:pt x="262" y="367"/>
                  </a:cubicBezTo>
                  <a:cubicBezTo>
                    <a:pt x="254" y="455"/>
                    <a:pt x="237" y="529"/>
                    <a:pt x="209" y="611"/>
                  </a:cubicBezTo>
                  <a:cubicBezTo>
                    <a:pt x="203" y="628"/>
                    <a:pt x="174" y="617"/>
                    <a:pt x="157" y="620"/>
                  </a:cubicBezTo>
                  <a:cubicBezTo>
                    <a:pt x="123" y="652"/>
                    <a:pt x="49" y="672"/>
                    <a:pt x="0" y="67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6" name="Freeform 14"/>
            <p:cNvSpPr>
              <a:spLocks/>
            </p:cNvSpPr>
            <p:nvPr/>
          </p:nvSpPr>
          <p:spPr bwMode="auto">
            <a:xfrm>
              <a:off x="4008438" y="3546475"/>
              <a:ext cx="1458912" cy="1108075"/>
            </a:xfrm>
            <a:custGeom>
              <a:avLst/>
              <a:gdLst>
                <a:gd name="T0" fmla="*/ 0 w 919"/>
                <a:gd name="T1" fmla="*/ 0 h 698"/>
                <a:gd name="T2" fmla="*/ 2147483646 w 919"/>
                <a:gd name="T3" fmla="*/ 2147483646 h 698"/>
                <a:gd name="T4" fmla="*/ 2147483646 w 919"/>
                <a:gd name="T5" fmla="*/ 2147483646 h 698"/>
                <a:gd name="T6" fmla="*/ 2147483646 w 919"/>
                <a:gd name="T7" fmla="*/ 2147483646 h 698"/>
                <a:gd name="T8" fmla="*/ 2147483646 w 919"/>
                <a:gd name="T9" fmla="*/ 2147483646 h 698"/>
                <a:gd name="T10" fmla="*/ 2147483646 w 919"/>
                <a:gd name="T11" fmla="*/ 2147483646 h 698"/>
                <a:gd name="T12" fmla="*/ 2147483646 w 919"/>
                <a:gd name="T13" fmla="*/ 2147483646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698"/>
                <a:gd name="T23" fmla="*/ 919 w 919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698">
                  <a:moveTo>
                    <a:pt x="0" y="0"/>
                  </a:moveTo>
                  <a:cubicBezTo>
                    <a:pt x="9" y="133"/>
                    <a:pt x="11" y="286"/>
                    <a:pt x="88" y="402"/>
                  </a:cubicBezTo>
                  <a:cubicBezTo>
                    <a:pt x="109" y="471"/>
                    <a:pt x="261" y="469"/>
                    <a:pt x="315" y="471"/>
                  </a:cubicBezTo>
                  <a:cubicBezTo>
                    <a:pt x="455" y="476"/>
                    <a:pt x="594" y="477"/>
                    <a:pt x="734" y="480"/>
                  </a:cubicBezTo>
                  <a:cubicBezTo>
                    <a:pt x="769" y="492"/>
                    <a:pt x="803" y="503"/>
                    <a:pt x="838" y="515"/>
                  </a:cubicBezTo>
                  <a:cubicBezTo>
                    <a:pt x="915" y="592"/>
                    <a:pt x="861" y="521"/>
                    <a:pt x="891" y="611"/>
                  </a:cubicBezTo>
                  <a:cubicBezTo>
                    <a:pt x="919" y="695"/>
                    <a:pt x="908" y="545"/>
                    <a:pt x="908" y="69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7" name="Freeform 15"/>
            <p:cNvSpPr>
              <a:spLocks/>
            </p:cNvSpPr>
            <p:nvPr/>
          </p:nvSpPr>
          <p:spPr bwMode="auto">
            <a:xfrm>
              <a:off x="3067050" y="5251450"/>
              <a:ext cx="720725" cy="193675"/>
            </a:xfrm>
            <a:custGeom>
              <a:avLst/>
              <a:gdLst>
                <a:gd name="T0" fmla="*/ 2147483646 w 454"/>
                <a:gd name="T1" fmla="*/ 0 h 122"/>
                <a:gd name="T2" fmla="*/ 2147483646 w 454"/>
                <a:gd name="T3" fmla="*/ 2147483646 h 122"/>
                <a:gd name="T4" fmla="*/ 2147483646 w 454"/>
                <a:gd name="T5" fmla="*/ 2147483646 h 122"/>
                <a:gd name="T6" fmla="*/ 0 w 454"/>
                <a:gd name="T7" fmla="*/ 2147483646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122"/>
                <a:gd name="T14" fmla="*/ 454 w 45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122">
                  <a:moveTo>
                    <a:pt x="454" y="0"/>
                  </a:moveTo>
                  <a:cubicBezTo>
                    <a:pt x="386" y="6"/>
                    <a:pt x="350" y="13"/>
                    <a:pt x="288" y="26"/>
                  </a:cubicBezTo>
                  <a:cubicBezTo>
                    <a:pt x="248" y="52"/>
                    <a:pt x="223" y="62"/>
                    <a:pt x="175" y="69"/>
                  </a:cubicBezTo>
                  <a:cubicBezTo>
                    <a:pt x="131" y="113"/>
                    <a:pt x="58" y="122"/>
                    <a:pt x="0" y="1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8" name="Freeform 16"/>
            <p:cNvSpPr>
              <a:spLocks/>
            </p:cNvSpPr>
            <p:nvPr/>
          </p:nvSpPr>
          <p:spPr bwMode="auto">
            <a:xfrm>
              <a:off x="3830638" y="5103813"/>
              <a:ext cx="954087" cy="606425"/>
            </a:xfrm>
            <a:custGeom>
              <a:avLst/>
              <a:gdLst>
                <a:gd name="T0" fmla="*/ 2147483646 w 601"/>
                <a:gd name="T1" fmla="*/ 2147483646 h 382"/>
                <a:gd name="T2" fmla="*/ 2147483646 w 601"/>
                <a:gd name="T3" fmla="*/ 2147483646 h 382"/>
                <a:gd name="T4" fmla="*/ 2147483646 w 601"/>
                <a:gd name="T5" fmla="*/ 2147483646 h 382"/>
                <a:gd name="T6" fmla="*/ 2147483646 w 601"/>
                <a:gd name="T7" fmla="*/ 2147483646 h 382"/>
                <a:gd name="T8" fmla="*/ 2147483646 w 601"/>
                <a:gd name="T9" fmla="*/ 2147483646 h 382"/>
                <a:gd name="T10" fmla="*/ 2147483646 w 601"/>
                <a:gd name="T11" fmla="*/ 2147483646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382"/>
                <a:gd name="T20" fmla="*/ 601 w 601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382">
                  <a:moveTo>
                    <a:pt x="8" y="49"/>
                  </a:moveTo>
                  <a:cubicBezTo>
                    <a:pt x="29" y="166"/>
                    <a:pt x="0" y="0"/>
                    <a:pt x="25" y="162"/>
                  </a:cubicBezTo>
                  <a:cubicBezTo>
                    <a:pt x="43" y="278"/>
                    <a:pt x="9" y="258"/>
                    <a:pt x="78" y="276"/>
                  </a:cubicBezTo>
                  <a:cubicBezTo>
                    <a:pt x="163" y="332"/>
                    <a:pt x="278" y="331"/>
                    <a:pt x="374" y="337"/>
                  </a:cubicBezTo>
                  <a:cubicBezTo>
                    <a:pt x="483" y="365"/>
                    <a:pt x="358" y="358"/>
                    <a:pt x="558" y="372"/>
                  </a:cubicBezTo>
                  <a:cubicBezTo>
                    <a:pt x="595" y="382"/>
                    <a:pt x="580" y="381"/>
                    <a:pt x="601" y="381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9" name="Text Box 17"/>
            <p:cNvSpPr txBox="1">
              <a:spLocks noChangeArrowheads="1"/>
            </p:cNvSpPr>
            <p:nvPr/>
          </p:nvSpPr>
          <p:spPr bwMode="auto">
            <a:xfrm>
              <a:off x="4032250" y="43656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70 mm</a:t>
              </a:r>
            </a:p>
          </p:txBody>
        </p:sp>
        <p:sp>
          <p:nvSpPr>
            <p:cNvPr id="217110" name="Oval 18"/>
            <p:cNvSpPr>
              <a:spLocks noChangeArrowheads="1"/>
            </p:cNvSpPr>
            <p:nvPr/>
          </p:nvSpPr>
          <p:spPr bwMode="auto">
            <a:xfrm>
              <a:off x="4033838" y="4383088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7111" name="Text Box 27"/>
            <p:cNvSpPr txBox="1">
              <a:spLocks noChangeArrowheads="1"/>
            </p:cNvSpPr>
            <p:nvPr/>
          </p:nvSpPr>
          <p:spPr bwMode="auto">
            <a:xfrm>
              <a:off x="5616575" y="6148388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82 mm</a:t>
              </a:r>
            </a:p>
          </p:txBody>
        </p:sp>
        <p:sp>
          <p:nvSpPr>
            <p:cNvPr id="217112" name="Oval 28"/>
            <p:cNvSpPr>
              <a:spLocks noChangeArrowheads="1"/>
            </p:cNvSpPr>
            <p:nvPr/>
          </p:nvSpPr>
          <p:spPr bwMode="auto">
            <a:xfrm rot="10800000">
              <a:off x="5508625" y="6148388"/>
              <a:ext cx="71438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7113" name="Text Box 29"/>
            <p:cNvSpPr txBox="1">
              <a:spLocks noChangeArrowheads="1"/>
            </p:cNvSpPr>
            <p:nvPr/>
          </p:nvSpPr>
          <p:spPr bwMode="auto">
            <a:xfrm>
              <a:off x="1655763" y="60928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75 mm</a:t>
              </a:r>
            </a:p>
          </p:txBody>
        </p:sp>
        <p:sp>
          <p:nvSpPr>
            <p:cNvPr id="217114" name="Oval 30"/>
            <p:cNvSpPr>
              <a:spLocks noChangeArrowheads="1"/>
            </p:cNvSpPr>
            <p:nvPr/>
          </p:nvSpPr>
          <p:spPr bwMode="auto">
            <a:xfrm rot="10800000">
              <a:off x="1547813" y="60928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</p:grpSp>
      <p:sp>
        <p:nvSpPr>
          <p:cNvPr id="217091" name="Line 21"/>
          <p:cNvSpPr>
            <a:spLocks noChangeShapeType="1"/>
          </p:cNvSpPr>
          <p:nvPr/>
        </p:nvSpPr>
        <p:spPr bwMode="auto">
          <a:xfrm rot="2940000">
            <a:off x="1362075" y="3438525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7092" name="Line 23"/>
          <p:cNvSpPr>
            <a:spLocks noChangeShapeType="1"/>
          </p:cNvSpPr>
          <p:nvPr/>
        </p:nvSpPr>
        <p:spPr bwMode="auto">
          <a:xfrm rot="5400000">
            <a:off x="1680369" y="2667794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7093" name="Text Box 22"/>
          <p:cNvSpPr txBox="1">
            <a:spLocks noChangeArrowheads="1"/>
          </p:cNvSpPr>
          <p:nvPr/>
        </p:nvSpPr>
        <p:spPr bwMode="auto">
          <a:xfrm>
            <a:off x="6072188" y="3000375"/>
            <a:ext cx="2928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2 – Linha que divide ao meio a linha anterior</a:t>
            </a:r>
          </a:p>
        </p:txBody>
      </p:sp>
      <p:sp>
        <p:nvSpPr>
          <p:cNvPr id="217095" name="CaixaDeTexto 30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4063429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upo 2"/>
          <p:cNvGrpSpPr>
            <a:grpSpLocks/>
          </p:cNvGrpSpPr>
          <p:nvPr/>
        </p:nvGrpSpPr>
        <p:grpSpPr bwMode="auto">
          <a:xfrm>
            <a:off x="142875" y="1785938"/>
            <a:ext cx="5857875" cy="4643437"/>
            <a:chOff x="1143002" y="2000250"/>
            <a:chExt cx="5857916" cy="4643438"/>
          </a:xfrm>
        </p:grpSpPr>
        <p:sp>
          <p:nvSpPr>
            <p:cNvPr id="219149" name="Retângulo 20"/>
            <p:cNvSpPr>
              <a:spLocks noChangeArrowheads="1"/>
            </p:cNvSpPr>
            <p:nvPr/>
          </p:nvSpPr>
          <p:spPr bwMode="auto">
            <a:xfrm>
              <a:off x="1143002" y="2000250"/>
              <a:ext cx="5857916" cy="46434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9150" name="Text Box 5"/>
            <p:cNvSpPr txBox="1">
              <a:spLocks noChangeArrowheads="1"/>
            </p:cNvSpPr>
            <p:nvPr/>
          </p:nvSpPr>
          <p:spPr bwMode="auto">
            <a:xfrm>
              <a:off x="2714638" y="2643192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50 mm</a:t>
              </a:r>
            </a:p>
          </p:txBody>
        </p:sp>
        <p:sp>
          <p:nvSpPr>
            <p:cNvPr id="219151" name="Text Box 6"/>
            <p:cNvSpPr txBox="1">
              <a:spLocks noChangeArrowheads="1"/>
            </p:cNvSpPr>
            <p:nvPr/>
          </p:nvSpPr>
          <p:spPr bwMode="auto">
            <a:xfrm>
              <a:off x="6119813" y="3629025"/>
              <a:ext cx="771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120 mm</a:t>
              </a:r>
            </a:p>
          </p:txBody>
        </p:sp>
        <p:grpSp>
          <p:nvGrpSpPr>
            <p:cNvPr id="219152" name="Group 7"/>
            <p:cNvGrpSpPr>
              <a:grpSpLocks/>
            </p:cNvGrpSpPr>
            <p:nvPr/>
          </p:nvGrpSpPr>
          <p:grpSpPr bwMode="auto">
            <a:xfrm>
              <a:off x="1258888" y="2205038"/>
              <a:ext cx="5111750" cy="4176712"/>
              <a:chOff x="1837" y="1389"/>
              <a:chExt cx="3220" cy="2631"/>
            </a:xfrm>
          </p:grpSpPr>
          <p:sp>
            <p:nvSpPr>
              <p:cNvPr id="219166" name="Freeform 8"/>
              <p:cNvSpPr>
                <a:spLocks/>
              </p:cNvSpPr>
              <p:nvPr/>
            </p:nvSpPr>
            <p:spPr bwMode="auto">
              <a:xfrm>
                <a:off x="1837" y="1389"/>
                <a:ext cx="3220" cy="2631"/>
              </a:xfrm>
              <a:custGeom>
                <a:avLst/>
                <a:gdLst>
                  <a:gd name="T0" fmla="*/ 1542 w 3220"/>
                  <a:gd name="T1" fmla="*/ 2495 h 2631"/>
                  <a:gd name="T2" fmla="*/ 1270 w 3220"/>
                  <a:gd name="T3" fmla="*/ 2223 h 2631"/>
                  <a:gd name="T4" fmla="*/ 725 w 3220"/>
                  <a:gd name="T5" fmla="*/ 2177 h 2631"/>
                  <a:gd name="T6" fmla="*/ 544 w 3220"/>
                  <a:gd name="T7" fmla="*/ 1950 h 2631"/>
                  <a:gd name="T8" fmla="*/ 453 w 3220"/>
                  <a:gd name="T9" fmla="*/ 1724 h 2631"/>
                  <a:gd name="T10" fmla="*/ 317 w 3220"/>
                  <a:gd name="T11" fmla="*/ 1633 h 2631"/>
                  <a:gd name="T12" fmla="*/ 90 w 3220"/>
                  <a:gd name="T13" fmla="*/ 1451 h 2631"/>
                  <a:gd name="T14" fmla="*/ 45 w 3220"/>
                  <a:gd name="T15" fmla="*/ 1225 h 2631"/>
                  <a:gd name="T16" fmla="*/ 227 w 3220"/>
                  <a:gd name="T17" fmla="*/ 1043 h 2631"/>
                  <a:gd name="T18" fmla="*/ 363 w 3220"/>
                  <a:gd name="T19" fmla="*/ 907 h 2631"/>
                  <a:gd name="T20" fmla="*/ 453 w 3220"/>
                  <a:gd name="T21" fmla="*/ 590 h 2631"/>
                  <a:gd name="T22" fmla="*/ 499 w 3220"/>
                  <a:gd name="T23" fmla="*/ 453 h 2631"/>
                  <a:gd name="T24" fmla="*/ 816 w 3220"/>
                  <a:gd name="T25" fmla="*/ 317 h 2631"/>
                  <a:gd name="T26" fmla="*/ 952 w 3220"/>
                  <a:gd name="T27" fmla="*/ 91 h 2631"/>
                  <a:gd name="T28" fmla="*/ 1315 w 3220"/>
                  <a:gd name="T29" fmla="*/ 45 h 2631"/>
                  <a:gd name="T30" fmla="*/ 1542 w 3220"/>
                  <a:gd name="T31" fmla="*/ 45 h 2631"/>
                  <a:gd name="T32" fmla="*/ 1996 w 3220"/>
                  <a:gd name="T33" fmla="*/ 0 h 2631"/>
                  <a:gd name="T34" fmla="*/ 2086 w 3220"/>
                  <a:gd name="T35" fmla="*/ 317 h 2631"/>
                  <a:gd name="T36" fmla="*/ 2313 w 3220"/>
                  <a:gd name="T37" fmla="*/ 453 h 2631"/>
                  <a:gd name="T38" fmla="*/ 2358 w 3220"/>
                  <a:gd name="T39" fmla="*/ 680 h 2631"/>
                  <a:gd name="T40" fmla="*/ 2857 w 3220"/>
                  <a:gd name="T41" fmla="*/ 907 h 2631"/>
                  <a:gd name="T42" fmla="*/ 3084 w 3220"/>
                  <a:gd name="T43" fmla="*/ 1134 h 2631"/>
                  <a:gd name="T44" fmla="*/ 3220 w 3220"/>
                  <a:gd name="T45" fmla="*/ 1315 h 2631"/>
                  <a:gd name="T46" fmla="*/ 3220 w 3220"/>
                  <a:gd name="T47" fmla="*/ 1587 h 2631"/>
                  <a:gd name="T48" fmla="*/ 3039 w 3220"/>
                  <a:gd name="T49" fmla="*/ 1769 h 2631"/>
                  <a:gd name="T50" fmla="*/ 3039 w 3220"/>
                  <a:gd name="T51" fmla="*/ 1996 h 2631"/>
                  <a:gd name="T52" fmla="*/ 2767 w 3220"/>
                  <a:gd name="T53" fmla="*/ 1996 h 2631"/>
                  <a:gd name="T54" fmla="*/ 2540 w 3220"/>
                  <a:gd name="T55" fmla="*/ 2359 h 2631"/>
                  <a:gd name="T56" fmla="*/ 2222 w 3220"/>
                  <a:gd name="T57" fmla="*/ 2449 h 2631"/>
                  <a:gd name="T58" fmla="*/ 2041 w 3220"/>
                  <a:gd name="T59" fmla="*/ 2495 h 2631"/>
                  <a:gd name="T60" fmla="*/ 1905 w 3220"/>
                  <a:gd name="T61" fmla="*/ 2631 h 2631"/>
                  <a:gd name="T62" fmla="*/ 1723 w 3220"/>
                  <a:gd name="T63" fmla="*/ 2585 h 26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20"/>
                  <a:gd name="T97" fmla="*/ 0 h 2631"/>
                  <a:gd name="T98" fmla="*/ 3220 w 3220"/>
                  <a:gd name="T99" fmla="*/ 2631 h 26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20" h="2631">
                    <a:moveTo>
                      <a:pt x="1633" y="2585"/>
                    </a:moveTo>
                    <a:lnTo>
                      <a:pt x="1542" y="2495"/>
                    </a:lnTo>
                    <a:lnTo>
                      <a:pt x="1406" y="2495"/>
                    </a:lnTo>
                    <a:lnTo>
                      <a:pt x="1270" y="2223"/>
                    </a:lnTo>
                    <a:lnTo>
                      <a:pt x="1134" y="2359"/>
                    </a:lnTo>
                    <a:lnTo>
                      <a:pt x="725" y="2177"/>
                    </a:lnTo>
                    <a:lnTo>
                      <a:pt x="680" y="1996"/>
                    </a:lnTo>
                    <a:lnTo>
                      <a:pt x="544" y="1950"/>
                    </a:lnTo>
                    <a:lnTo>
                      <a:pt x="544" y="1814"/>
                    </a:lnTo>
                    <a:lnTo>
                      <a:pt x="453" y="1724"/>
                    </a:lnTo>
                    <a:lnTo>
                      <a:pt x="363" y="1724"/>
                    </a:lnTo>
                    <a:lnTo>
                      <a:pt x="317" y="1633"/>
                    </a:lnTo>
                    <a:lnTo>
                      <a:pt x="272" y="1542"/>
                    </a:lnTo>
                    <a:lnTo>
                      <a:pt x="90" y="1451"/>
                    </a:lnTo>
                    <a:lnTo>
                      <a:pt x="0" y="1270"/>
                    </a:lnTo>
                    <a:lnTo>
                      <a:pt x="45" y="1225"/>
                    </a:lnTo>
                    <a:lnTo>
                      <a:pt x="136" y="1089"/>
                    </a:lnTo>
                    <a:lnTo>
                      <a:pt x="227" y="1043"/>
                    </a:lnTo>
                    <a:lnTo>
                      <a:pt x="363" y="998"/>
                    </a:lnTo>
                    <a:lnTo>
                      <a:pt x="363" y="907"/>
                    </a:lnTo>
                    <a:lnTo>
                      <a:pt x="453" y="771"/>
                    </a:lnTo>
                    <a:lnTo>
                      <a:pt x="453" y="590"/>
                    </a:lnTo>
                    <a:lnTo>
                      <a:pt x="408" y="544"/>
                    </a:lnTo>
                    <a:lnTo>
                      <a:pt x="499" y="453"/>
                    </a:lnTo>
                    <a:lnTo>
                      <a:pt x="635" y="317"/>
                    </a:lnTo>
                    <a:lnTo>
                      <a:pt x="816" y="317"/>
                    </a:lnTo>
                    <a:lnTo>
                      <a:pt x="771" y="181"/>
                    </a:lnTo>
                    <a:lnTo>
                      <a:pt x="952" y="91"/>
                    </a:lnTo>
                    <a:lnTo>
                      <a:pt x="1134" y="136"/>
                    </a:lnTo>
                    <a:lnTo>
                      <a:pt x="1315" y="45"/>
                    </a:lnTo>
                    <a:lnTo>
                      <a:pt x="1451" y="0"/>
                    </a:lnTo>
                    <a:lnTo>
                      <a:pt x="1542" y="45"/>
                    </a:lnTo>
                    <a:lnTo>
                      <a:pt x="1814" y="45"/>
                    </a:lnTo>
                    <a:lnTo>
                      <a:pt x="1996" y="0"/>
                    </a:lnTo>
                    <a:lnTo>
                      <a:pt x="2086" y="136"/>
                    </a:lnTo>
                    <a:lnTo>
                      <a:pt x="2086" y="317"/>
                    </a:lnTo>
                    <a:lnTo>
                      <a:pt x="2222" y="408"/>
                    </a:lnTo>
                    <a:lnTo>
                      <a:pt x="2313" y="453"/>
                    </a:lnTo>
                    <a:lnTo>
                      <a:pt x="2222" y="544"/>
                    </a:lnTo>
                    <a:lnTo>
                      <a:pt x="2358" y="680"/>
                    </a:lnTo>
                    <a:lnTo>
                      <a:pt x="2676" y="726"/>
                    </a:lnTo>
                    <a:lnTo>
                      <a:pt x="2857" y="907"/>
                    </a:lnTo>
                    <a:lnTo>
                      <a:pt x="2857" y="998"/>
                    </a:lnTo>
                    <a:lnTo>
                      <a:pt x="3084" y="1134"/>
                    </a:lnTo>
                    <a:lnTo>
                      <a:pt x="3084" y="1270"/>
                    </a:lnTo>
                    <a:lnTo>
                      <a:pt x="3220" y="1315"/>
                    </a:lnTo>
                    <a:lnTo>
                      <a:pt x="3220" y="1451"/>
                    </a:lnTo>
                    <a:lnTo>
                      <a:pt x="3220" y="1587"/>
                    </a:lnTo>
                    <a:lnTo>
                      <a:pt x="3039" y="1678"/>
                    </a:lnTo>
                    <a:lnTo>
                      <a:pt x="3039" y="1769"/>
                    </a:lnTo>
                    <a:lnTo>
                      <a:pt x="3039" y="1905"/>
                    </a:lnTo>
                    <a:lnTo>
                      <a:pt x="3039" y="1996"/>
                    </a:lnTo>
                    <a:lnTo>
                      <a:pt x="2857" y="1996"/>
                    </a:lnTo>
                    <a:lnTo>
                      <a:pt x="2767" y="1996"/>
                    </a:lnTo>
                    <a:lnTo>
                      <a:pt x="2585" y="2086"/>
                    </a:lnTo>
                    <a:lnTo>
                      <a:pt x="2540" y="2359"/>
                    </a:lnTo>
                    <a:lnTo>
                      <a:pt x="2313" y="2359"/>
                    </a:lnTo>
                    <a:lnTo>
                      <a:pt x="2222" y="2449"/>
                    </a:lnTo>
                    <a:lnTo>
                      <a:pt x="2086" y="2404"/>
                    </a:lnTo>
                    <a:lnTo>
                      <a:pt x="2041" y="2495"/>
                    </a:lnTo>
                    <a:lnTo>
                      <a:pt x="1996" y="2585"/>
                    </a:lnTo>
                    <a:lnTo>
                      <a:pt x="1905" y="2631"/>
                    </a:lnTo>
                    <a:lnTo>
                      <a:pt x="1859" y="2540"/>
                    </a:lnTo>
                    <a:lnTo>
                      <a:pt x="1723" y="258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167" name="Line 9"/>
              <p:cNvSpPr>
                <a:spLocks noChangeShapeType="1"/>
              </p:cNvSpPr>
              <p:nvPr/>
            </p:nvSpPr>
            <p:spPr bwMode="auto">
              <a:xfrm>
                <a:off x="3470" y="397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9153" name="Oval 10"/>
            <p:cNvSpPr>
              <a:spLocks noChangeArrowheads="1"/>
            </p:cNvSpPr>
            <p:nvPr/>
          </p:nvSpPr>
          <p:spPr bwMode="auto">
            <a:xfrm>
              <a:off x="2700338" y="2870200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9154" name="Oval 11"/>
            <p:cNvSpPr>
              <a:spLocks noChangeArrowheads="1"/>
            </p:cNvSpPr>
            <p:nvPr/>
          </p:nvSpPr>
          <p:spPr bwMode="auto">
            <a:xfrm rot="10800000">
              <a:off x="6011863" y="36290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9155" name="Freeform 12"/>
            <p:cNvSpPr>
              <a:spLocks/>
            </p:cNvSpPr>
            <p:nvPr/>
          </p:nvSpPr>
          <p:spPr bwMode="auto">
            <a:xfrm>
              <a:off x="3638550" y="2286000"/>
              <a:ext cx="455613" cy="2965450"/>
            </a:xfrm>
            <a:custGeom>
              <a:avLst/>
              <a:gdLst>
                <a:gd name="T0" fmla="*/ 2147483646 w 287"/>
                <a:gd name="T1" fmla="*/ 0 h 1868"/>
                <a:gd name="T2" fmla="*/ 2147483646 w 287"/>
                <a:gd name="T3" fmla="*/ 2147483646 h 1868"/>
                <a:gd name="T4" fmla="*/ 2147483646 w 287"/>
                <a:gd name="T5" fmla="*/ 2147483646 h 1868"/>
                <a:gd name="T6" fmla="*/ 2147483646 w 287"/>
                <a:gd name="T7" fmla="*/ 2147483646 h 1868"/>
                <a:gd name="T8" fmla="*/ 2147483646 w 287"/>
                <a:gd name="T9" fmla="*/ 2147483646 h 1868"/>
                <a:gd name="T10" fmla="*/ 2147483646 w 287"/>
                <a:gd name="T11" fmla="*/ 2147483646 h 1868"/>
                <a:gd name="T12" fmla="*/ 2147483646 w 287"/>
                <a:gd name="T13" fmla="*/ 2147483646 h 1868"/>
                <a:gd name="T14" fmla="*/ 2147483646 w 287"/>
                <a:gd name="T15" fmla="*/ 2147483646 h 1868"/>
                <a:gd name="T16" fmla="*/ 2147483646 w 287"/>
                <a:gd name="T17" fmla="*/ 2147483646 h 1868"/>
                <a:gd name="T18" fmla="*/ 2147483646 w 287"/>
                <a:gd name="T19" fmla="*/ 2147483646 h 1868"/>
                <a:gd name="T20" fmla="*/ 2147483646 w 287"/>
                <a:gd name="T21" fmla="*/ 2147483646 h 1868"/>
                <a:gd name="T22" fmla="*/ 2147483646 w 287"/>
                <a:gd name="T23" fmla="*/ 2147483646 h 1868"/>
                <a:gd name="T24" fmla="*/ 2147483646 w 287"/>
                <a:gd name="T25" fmla="*/ 2147483646 h 1868"/>
                <a:gd name="T26" fmla="*/ 2147483646 w 287"/>
                <a:gd name="T27" fmla="*/ 2147483646 h 1868"/>
                <a:gd name="T28" fmla="*/ 2147483646 w 287"/>
                <a:gd name="T29" fmla="*/ 2147483646 h 1868"/>
                <a:gd name="T30" fmla="*/ 2147483646 w 287"/>
                <a:gd name="T31" fmla="*/ 2147483646 h 1868"/>
                <a:gd name="T32" fmla="*/ 2147483646 w 287"/>
                <a:gd name="T33" fmla="*/ 2147483646 h 1868"/>
                <a:gd name="T34" fmla="*/ 2147483646 w 287"/>
                <a:gd name="T35" fmla="*/ 2147483646 h 1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868"/>
                <a:gd name="T56" fmla="*/ 287 w 287"/>
                <a:gd name="T57" fmla="*/ 1868 h 1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868">
                  <a:moveTo>
                    <a:pt x="268" y="0"/>
                  </a:moveTo>
                  <a:cubicBezTo>
                    <a:pt x="221" y="16"/>
                    <a:pt x="244" y="23"/>
                    <a:pt x="225" y="61"/>
                  </a:cubicBezTo>
                  <a:cubicBezTo>
                    <a:pt x="216" y="80"/>
                    <a:pt x="204" y="90"/>
                    <a:pt x="190" y="105"/>
                  </a:cubicBezTo>
                  <a:cubicBezTo>
                    <a:pt x="175" y="150"/>
                    <a:pt x="158" y="177"/>
                    <a:pt x="137" y="218"/>
                  </a:cubicBezTo>
                  <a:cubicBezTo>
                    <a:pt x="140" y="273"/>
                    <a:pt x="138" y="329"/>
                    <a:pt x="146" y="384"/>
                  </a:cubicBezTo>
                  <a:cubicBezTo>
                    <a:pt x="149" y="406"/>
                    <a:pt x="164" y="424"/>
                    <a:pt x="172" y="445"/>
                  </a:cubicBezTo>
                  <a:cubicBezTo>
                    <a:pt x="196" y="506"/>
                    <a:pt x="213" y="574"/>
                    <a:pt x="251" y="628"/>
                  </a:cubicBezTo>
                  <a:cubicBezTo>
                    <a:pt x="267" y="677"/>
                    <a:pt x="287" y="726"/>
                    <a:pt x="242" y="768"/>
                  </a:cubicBezTo>
                  <a:cubicBezTo>
                    <a:pt x="229" y="819"/>
                    <a:pt x="199" y="848"/>
                    <a:pt x="172" y="890"/>
                  </a:cubicBezTo>
                  <a:cubicBezTo>
                    <a:pt x="148" y="927"/>
                    <a:pt x="127" y="966"/>
                    <a:pt x="103" y="1004"/>
                  </a:cubicBezTo>
                  <a:cubicBezTo>
                    <a:pt x="94" y="1018"/>
                    <a:pt x="47" y="1072"/>
                    <a:pt x="33" y="1100"/>
                  </a:cubicBezTo>
                  <a:cubicBezTo>
                    <a:pt x="0" y="1167"/>
                    <a:pt x="52" y="1083"/>
                    <a:pt x="7" y="1152"/>
                  </a:cubicBezTo>
                  <a:cubicBezTo>
                    <a:pt x="10" y="1184"/>
                    <a:pt x="11" y="1216"/>
                    <a:pt x="15" y="1248"/>
                  </a:cubicBezTo>
                  <a:cubicBezTo>
                    <a:pt x="22" y="1301"/>
                    <a:pt x="84" y="1345"/>
                    <a:pt x="111" y="1388"/>
                  </a:cubicBezTo>
                  <a:cubicBezTo>
                    <a:pt x="114" y="1400"/>
                    <a:pt x="114" y="1413"/>
                    <a:pt x="120" y="1423"/>
                  </a:cubicBezTo>
                  <a:cubicBezTo>
                    <a:pt x="126" y="1434"/>
                    <a:pt x="145" y="1437"/>
                    <a:pt x="146" y="1449"/>
                  </a:cubicBezTo>
                  <a:cubicBezTo>
                    <a:pt x="151" y="1557"/>
                    <a:pt x="142" y="1664"/>
                    <a:pt x="137" y="1772"/>
                  </a:cubicBezTo>
                  <a:cubicBezTo>
                    <a:pt x="136" y="1798"/>
                    <a:pt x="121" y="1868"/>
                    <a:pt x="85" y="186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6" name="Freeform 13"/>
            <p:cNvSpPr>
              <a:spLocks/>
            </p:cNvSpPr>
            <p:nvPr/>
          </p:nvSpPr>
          <p:spPr bwMode="auto">
            <a:xfrm>
              <a:off x="2720975" y="4114800"/>
              <a:ext cx="928688" cy="1066800"/>
            </a:xfrm>
            <a:custGeom>
              <a:avLst/>
              <a:gdLst>
                <a:gd name="T0" fmla="*/ 2147483646 w 585"/>
                <a:gd name="T1" fmla="*/ 0 h 672"/>
                <a:gd name="T2" fmla="*/ 2147483646 w 585"/>
                <a:gd name="T3" fmla="*/ 2147483646 h 672"/>
                <a:gd name="T4" fmla="*/ 2147483646 w 585"/>
                <a:gd name="T5" fmla="*/ 2147483646 h 672"/>
                <a:gd name="T6" fmla="*/ 2147483646 w 585"/>
                <a:gd name="T7" fmla="*/ 2147483646 h 672"/>
                <a:gd name="T8" fmla="*/ 2147483646 w 585"/>
                <a:gd name="T9" fmla="*/ 2147483646 h 672"/>
                <a:gd name="T10" fmla="*/ 2147483646 w 585"/>
                <a:gd name="T11" fmla="*/ 2147483646 h 672"/>
                <a:gd name="T12" fmla="*/ 2147483646 w 585"/>
                <a:gd name="T13" fmla="*/ 2147483646 h 672"/>
                <a:gd name="T14" fmla="*/ 2147483646 w 585"/>
                <a:gd name="T15" fmla="*/ 2147483646 h 672"/>
                <a:gd name="T16" fmla="*/ 0 w 585"/>
                <a:gd name="T17" fmla="*/ 2147483646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672"/>
                <a:gd name="T29" fmla="*/ 585 w 585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672">
                  <a:moveTo>
                    <a:pt x="585" y="0"/>
                  </a:moveTo>
                  <a:cubicBezTo>
                    <a:pt x="552" y="31"/>
                    <a:pt x="512" y="55"/>
                    <a:pt x="480" y="87"/>
                  </a:cubicBezTo>
                  <a:cubicBezTo>
                    <a:pt x="470" y="97"/>
                    <a:pt x="465" y="112"/>
                    <a:pt x="454" y="122"/>
                  </a:cubicBezTo>
                  <a:cubicBezTo>
                    <a:pt x="429" y="145"/>
                    <a:pt x="365" y="178"/>
                    <a:pt x="340" y="209"/>
                  </a:cubicBezTo>
                  <a:cubicBezTo>
                    <a:pt x="324" y="229"/>
                    <a:pt x="312" y="251"/>
                    <a:pt x="297" y="271"/>
                  </a:cubicBezTo>
                  <a:cubicBezTo>
                    <a:pt x="274" y="338"/>
                    <a:pt x="286" y="306"/>
                    <a:pt x="262" y="367"/>
                  </a:cubicBezTo>
                  <a:cubicBezTo>
                    <a:pt x="254" y="455"/>
                    <a:pt x="237" y="529"/>
                    <a:pt x="209" y="611"/>
                  </a:cubicBezTo>
                  <a:cubicBezTo>
                    <a:pt x="203" y="628"/>
                    <a:pt x="174" y="617"/>
                    <a:pt x="157" y="620"/>
                  </a:cubicBezTo>
                  <a:cubicBezTo>
                    <a:pt x="123" y="652"/>
                    <a:pt x="49" y="672"/>
                    <a:pt x="0" y="67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7" name="Freeform 14"/>
            <p:cNvSpPr>
              <a:spLocks/>
            </p:cNvSpPr>
            <p:nvPr/>
          </p:nvSpPr>
          <p:spPr bwMode="auto">
            <a:xfrm>
              <a:off x="4008438" y="3546475"/>
              <a:ext cx="1458912" cy="1108075"/>
            </a:xfrm>
            <a:custGeom>
              <a:avLst/>
              <a:gdLst>
                <a:gd name="T0" fmla="*/ 0 w 919"/>
                <a:gd name="T1" fmla="*/ 0 h 698"/>
                <a:gd name="T2" fmla="*/ 2147483646 w 919"/>
                <a:gd name="T3" fmla="*/ 2147483646 h 698"/>
                <a:gd name="T4" fmla="*/ 2147483646 w 919"/>
                <a:gd name="T5" fmla="*/ 2147483646 h 698"/>
                <a:gd name="T6" fmla="*/ 2147483646 w 919"/>
                <a:gd name="T7" fmla="*/ 2147483646 h 698"/>
                <a:gd name="T8" fmla="*/ 2147483646 w 919"/>
                <a:gd name="T9" fmla="*/ 2147483646 h 698"/>
                <a:gd name="T10" fmla="*/ 2147483646 w 919"/>
                <a:gd name="T11" fmla="*/ 2147483646 h 698"/>
                <a:gd name="T12" fmla="*/ 2147483646 w 919"/>
                <a:gd name="T13" fmla="*/ 2147483646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698"/>
                <a:gd name="T23" fmla="*/ 919 w 919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698">
                  <a:moveTo>
                    <a:pt x="0" y="0"/>
                  </a:moveTo>
                  <a:cubicBezTo>
                    <a:pt x="9" y="133"/>
                    <a:pt x="11" y="286"/>
                    <a:pt x="88" y="402"/>
                  </a:cubicBezTo>
                  <a:cubicBezTo>
                    <a:pt x="109" y="471"/>
                    <a:pt x="261" y="469"/>
                    <a:pt x="315" y="471"/>
                  </a:cubicBezTo>
                  <a:cubicBezTo>
                    <a:pt x="455" y="476"/>
                    <a:pt x="594" y="477"/>
                    <a:pt x="734" y="480"/>
                  </a:cubicBezTo>
                  <a:cubicBezTo>
                    <a:pt x="769" y="492"/>
                    <a:pt x="803" y="503"/>
                    <a:pt x="838" y="515"/>
                  </a:cubicBezTo>
                  <a:cubicBezTo>
                    <a:pt x="915" y="592"/>
                    <a:pt x="861" y="521"/>
                    <a:pt x="891" y="611"/>
                  </a:cubicBezTo>
                  <a:cubicBezTo>
                    <a:pt x="919" y="695"/>
                    <a:pt x="908" y="545"/>
                    <a:pt x="908" y="69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8" name="Freeform 15"/>
            <p:cNvSpPr>
              <a:spLocks/>
            </p:cNvSpPr>
            <p:nvPr/>
          </p:nvSpPr>
          <p:spPr bwMode="auto">
            <a:xfrm>
              <a:off x="3067050" y="5251450"/>
              <a:ext cx="720725" cy="193675"/>
            </a:xfrm>
            <a:custGeom>
              <a:avLst/>
              <a:gdLst>
                <a:gd name="T0" fmla="*/ 2147483646 w 454"/>
                <a:gd name="T1" fmla="*/ 0 h 122"/>
                <a:gd name="T2" fmla="*/ 2147483646 w 454"/>
                <a:gd name="T3" fmla="*/ 2147483646 h 122"/>
                <a:gd name="T4" fmla="*/ 2147483646 w 454"/>
                <a:gd name="T5" fmla="*/ 2147483646 h 122"/>
                <a:gd name="T6" fmla="*/ 0 w 454"/>
                <a:gd name="T7" fmla="*/ 2147483646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122"/>
                <a:gd name="T14" fmla="*/ 454 w 45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122">
                  <a:moveTo>
                    <a:pt x="454" y="0"/>
                  </a:moveTo>
                  <a:cubicBezTo>
                    <a:pt x="386" y="6"/>
                    <a:pt x="350" y="13"/>
                    <a:pt x="288" y="26"/>
                  </a:cubicBezTo>
                  <a:cubicBezTo>
                    <a:pt x="248" y="52"/>
                    <a:pt x="223" y="62"/>
                    <a:pt x="175" y="69"/>
                  </a:cubicBezTo>
                  <a:cubicBezTo>
                    <a:pt x="131" y="113"/>
                    <a:pt x="58" y="122"/>
                    <a:pt x="0" y="1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9" name="Freeform 16"/>
            <p:cNvSpPr>
              <a:spLocks/>
            </p:cNvSpPr>
            <p:nvPr/>
          </p:nvSpPr>
          <p:spPr bwMode="auto">
            <a:xfrm>
              <a:off x="3830638" y="5103813"/>
              <a:ext cx="954087" cy="606425"/>
            </a:xfrm>
            <a:custGeom>
              <a:avLst/>
              <a:gdLst>
                <a:gd name="T0" fmla="*/ 2147483646 w 601"/>
                <a:gd name="T1" fmla="*/ 2147483646 h 382"/>
                <a:gd name="T2" fmla="*/ 2147483646 w 601"/>
                <a:gd name="T3" fmla="*/ 2147483646 h 382"/>
                <a:gd name="T4" fmla="*/ 2147483646 w 601"/>
                <a:gd name="T5" fmla="*/ 2147483646 h 382"/>
                <a:gd name="T6" fmla="*/ 2147483646 w 601"/>
                <a:gd name="T7" fmla="*/ 2147483646 h 382"/>
                <a:gd name="T8" fmla="*/ 2147483646 w 601"/>
                <a:gd name="T9" fmla="*/ 2147483646 h 382"/>
                <a:gd name="T10" fmla="*/ 2147483646 w 601"/>
                <a:gd name="T11" fmla="*/ 2147483646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382"/>
                <a:gd name="T20" fmla="*/ 601 w 601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382">
                  <a:moveTo>
                    <a:pt x="8" y="49"/>
                  </a:moveTo>
                  <a:cubicBezTo>
                    <a:pt x="29" y="166"/>
                    <a:pt x="0" y="0"/>
                    <a:pt x="25" y="162"/>
                  </a:cubicBezTo>
                  <a:cubicBezTo>
                    <a:pt x="43" y="278"/>
                    <a:pt x="9" y="258"/>
                    <a:pt x="78" y="276"/>
                  </a:cubicBezTo>
                  <a:cubicBezTo>
                    <a:pt x="163" y="332"/>
                    <a:pt x="278" y="331"/>
                    <a:pt x="374" y="337"/>
                  </a:cubicBezTo>
                  <a:cubicBezTo>
                    <a:pt x="483" y="365"/>
                    <a:pt x="358" y="358"/>
                    <a:pt x="558" y="372"/>
                  </a:cubicBezTo>
                  <a:cubicBezTo>
                    <a:pt x="595" y="382"/>
                    <a:pt x="580" y="381"/>
                    <a:pt x="601" y="381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60" name="Text Box 17"/>
            <p:cNvSpPr txBox="1">
              <a:spLocks noChangeArrowheads="1"/>
            </p:cNvSpPr>
            <p:nvPr/>
          </p:nvSpPr>
          <p:spPr bwMode="auto">
            <a:xfrm>
              <a:off x="4032250" y="43656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70 mm</a:t>
              </a:r>
            </a:p>
          </p:txBody>
        </p:sp>
        <p:sp>
          <p:nvSpPr>
            <p:cNvPr id="219161" name="Oval 18"/>
            <p:cNvSpPr>
              <a:spLocks noChangeArrowheads="1"/>
            </p:cNvSpPr>
            <p:nvPr/>
          </p:nvSpPr>
          <p:spPr bwMode="auto">
            <a:xfrm>
              <a:off x="4033838" y="4383088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9162" name="Text Box 27"/>
            <p:cNvSpPr txBox="1">
              <a:spLocks noChangeArrowheads="1"/>
            </p:cNvSpPr>
            <p:nvPr/>
          </p:nvSpPr>
          <p:spPr bwMode="auto">
            <a:xfrm>
              <a:off x="5616575" y="6148388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82 mm</a:t>
              </a:r>
            </a:p>
          </p:txBody>
        </p:sp>
        <p:sp>
          <p:nvSpPr>
            <p:cNvPr id="219163" name="Oval 28"/>
            <p:cNvSpPr>
              <a:spLocks noChangeArrowheads="1"/>
            </p:cNvSpPr>
            <p:nvPr/>
          </p:nvSpPr>
          <p:spPr bwMode="auto">
            <a:xfrm rot="10800000">
              <a:off x="5508625" y="6148388"/>
              <a:ext cx="71438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19164" name="Text Box 29"/>
            <p:cNvSpPr txBox="1">
              <a:spLocks noChangeArrowheads="1"/>
            </p:cNvSpPr>
            <p:nvPr/>
          </p:nvSpPr>
          <p:spPr bwMode="auto">
            <a:xfrm>
              <a:off x="1655763" y="60928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75 mm</a:t>
              </a:r>
            </a:p>
          </p:txBody>
        </p:sp>
        <p:sp>
          <p:nvSpPr>
            <p:cNvPr id="219165" name="Oval 30"/>
            <p:cNvSpPr>
              <a:spLocks noChangeArrowheads="1"/>
            </p:cNvSpPr>
            <p:nvPr/>
          </p:nvSpPr>
          <p:spPr bwMode="auto">
            <a:xfrm rot="10800000">
              <a:off x="1547813" y="60928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</p:grpSp>
      <p:sp>
        <p:nvSpPr>
          <p:cNvPr id="219139" name="Line 21"/>
          <p:cNvSpPr>
            <a:spLocks noChangeShapeType="1"/>
          </p:cNvSpPr>
          <p:nvPr/>
        </p:nvSpPr>
        <p:spPr bwMode="auto">
          <a:xfrm rot="2940000">
            <a:off x="1362075" y="3438525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9140" name="Line 23"/>
          <p:cNvSpPr>
            <a:spLocks noChangeShapeType="1"/>
          </p:cNvSpPr>
          <p:nvPr/>
        </p:nvSpPr>
        <p:spPr bwMode="auto">
          <a:xfrm rot="5400000">
            <a:off x="1680369" y="2667794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9141" name="Text Box 22"/>
          <p:cNvSpPr txBox="1">
            <a:spLocks noChangeArrowheads="1"/>
          </p:cNvSpPr>
          <p:nvPr/>
        </p:nvSpPr>
        <p:spPr bwMode="auto">
          <a:xfrm>
            <a:off x="6072188" y="2643188"/>
            <a:ext cx="2928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2 – Linha que divide ao meio a linha anterior</a:t>
            </a:r>
          </a:p>
        </p:txBody>
      </p:sp>
      <p:sp>
        <p:nvSpPr>
          <p:cNvPr id="219142" name="AutoShape 24"/>
          <p:cNvSpPr>
            <a:spLocks noChangeArrowheads="1"/>
          </p:cNvSpPr>
          <p:nvPr/>
        </p:nvSpPr>
        <p:spPr bwMode="auto">
          <a:xfrm rot="-2494853">
            <a:off x="1811338" y="2857500"/>
            <a:ext cx="647700" cy="576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19143" name="AutoShape 25"/>
          <p:cNvSpPr>
            <a:spLocks noChangeArrowheads="1"/>
          </p:cNvSpPr>
          <p:nvPr/>
        </p:nvSpPr>
        <p:spPr bwMode="auto">
          <a:xfrm rot="8305147">
            <a:off x="2314575" y="3433763"/>
            <a:ext cx="647700" cy="576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19144" name="Text Box 26"/>
          <p:cNvSpPr txBox="1">
            <a:spLocks noChangeArrowheads="1"/>
          </p:cNvSpPr>
          <p:nvPr/>
        </p:nvSpPr>
        <p:spPr bwMode="auto">
          <a:xfrm>
            <a:off x="6072188" y="3721100"/>
            <a:ext cx="2914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Região de influência dos postos</a:t>
            </a:r>
          </a:p>
        </p:txBody>
      </p:sp>
      <p:sp>
        <p:nvSpPr>
          <p:cNvPr id="219146" name="CaixaDeTexto 33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66643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upo 2"/>
          <p:cNvGrpSpPr>
            <a:grpSpLocks/>
          </p:cNvGrpSpPr>
          <p:nvPr/>
        </p:nvGrpSpPr>
        <p:grpSpPr bwMode="auto">
          <a:xfrm>
            <a:off x="142875" y="1785938"/>
            <a:ext cx="5857875" cy="4643437"/>
            <a:chOff x="1143002" y="2000250"/>
            <a:chExt cx="5857916" cy="4643438"/>
          </a:xfrm>
        </p:grpSpPr>
        <p:sp>
          <p:nvSpPr>
            <p:cNvPr id="221200" name="Retângulo 20"/>
            <p:cNvSpPr>
              <a:spLocks noChangeArrowheads="1"/>
            </p:cNvSpPr>
            <p:nvPr/>
          </p:nvSpPr>
          <p:spPr bwMode="auto">
            <a:xfrm>
              <a:off x="1143002" y="2000250"/>
              <a:ext cx="5857916" cy="46434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21201" name="Text Box 5"/>
            <p:cNvSpPr txBox="1">
              <a:spLocks noChangeArrowheads="1"/>
            </p:cNvSpPr>
            <p:nvPr/>
          </p:nvSpPr>
          <p:spPr bwMode="auto">
            <a:xfrm>
              <a:off x="2714638" y="2643192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50 mm</a:t>
              </a:r>
            </a:p>
          </p:txBody>
        </p:sp>
        <p:sp>
          <p:nvSpPr>
            <p:cNvPr id="221202" name="Text Box 6"/>
            <p:cNvSpPr txBox="1">
              <a:spLocks noChangeArrowheads="1"/>
            </p:cNvSpPr>
            <p:nvPr/>
          </p:nvSpPr>
          <p:spPr bwMode="auto">
            <a:xfrm>
              <a:off x="6119813" y="3629025"/>
              <a:ext cx="771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120 mm</a:t>
              </a:r>
            </a:p>
          </p:txBody>
        </p:sp>
        <p:grpSp>
          <p:nvGrpSpPr>
            <p:cNvPr id="221203" name="Group 7"/>
            <p:cNvGrpSpPr>
              <a:grpSpLocks/>
            </p:cNvGrpSpPr>
            <p:nvPr/>
          </p:nvGrpSpPr>
          <p:grpSpPr bwMode="auto">
            <a:xfrm>
              <a:off x="1258888" y="2205038"/>
              <a:ext cx="5111750" cy="4176712"/>
              <a:chOff x="1837" y="1389"/>
              <a:chExt cx="3220" cy="2631"/>
            </a:xfrm>
          </p:grpSpPr>
          <p:sp>
            <p:nvSpPr>
              <p:cNvPr id="221217" name="Freeform 8"/>
              <p:cNvSpPr>
                <a:spLocks/>
              </p:cNvSpPr>
              <p:nvPr/>
            </p:nvSpPr>
            <p:spPr bwMode="auto">
              <a:xfrm>
                <a:off x="1837" y="1389"/>
                <a:ext cx="3220" cy="2631"/>
              </a:xfrm>
              <a:custGeom>
                <a:avLst/>
                <a:gdLst>
                  <a:gd name="T0" fmla="*/ 1542 w 3220"/>
                  <a:gd name="T1" fmla="*/ 2495 h 2631"/>
                  <a:gd name="T2" fmla="*/ 1270 w 3220"/>
                  <a:gd name="T3" fmla="*/ 2223 h 2631"/>
                  <a:gd name="T4" fmla="*/ 725 w 3220"/>
                  <a:gd name="T5" fmla="*/ 2177 h 2631"/>
                  <a:gd name="T6" fmla="*/ 544 w 3220"/>
                  <a:gd name="T7" fmla="*/ 1950 h 2631"/>
                  <a:gd name="T8" fmla="*/ 453 w 3220"/>
                  <a:gd name="T9" fmla="*/ 1724 h 2631"/>
                  <a:gd name="T10" fmla="*/ 317 w 3220"/>
                  <a:gd name="T11" fmla="*/ 1633 h 2631"/>
                  <a:gd name="T12" fmla="*/ 90 w 3220"/>
                  <a:gd name="T13" fmla="*/ 1451 h 2631"/>
                  <a:gd name="T14" fmla="*/ 45 w 3220"/>
                  <a:gd name="T15" fmla="*/ 1225 h 2631"/>
                  <a:gd name="T16" fmla="*/ 227 w 3220"/>
                  <a:gd name="T17" fmla="*/ 1043 h 2631"/>
                  <a:gd name="T18" fmla="*/ 363 w 3220"/>
                  <a:gd name="T19" fmla="*/ 907 h 2631"/>
                  <a:gd name="T20" fmla="*/ 453 w 3220"/>
                  <a:gd name="T21" fmla="*/ 590 h 2631"/>
                  <a:gd name="T22" fmla="*/ 499 w 3220"/>
                  <a:gd name="T23" fmla="*/ 453 h 2631"/>
                  <a:gd name="T24" fmla="*/ 816 w 3220"/>
                  <a:gd name="T25" fmla="*/ 317 h 2631"/>
                  <a:gd name="T26" fmla="*/ 952 w 3220"/>
                  <a:gd name="T27" fmla="*/ 91 h 2631"/>
                  <a:gd name="T28" fmla="*/ 1315 w 3220"/>
                  <a:gd name="T29" fmla="*/ 45 h 2631"/>
                  <a:gd name="T30" fmla="*/ 1542 w 3220"/>
                  <a:gd name="T31" fmla="*/ 45 h 2631"/>
                  <a:gd name="T32" fmla="*/ 1996 w 3220"/>
                  <a:gd name="T33" fmla="*/ 0 h 2631"/>
                  <a:gd name="T34" fmla="*/ 2086 w 3220"/>
                  <a:gd name="T35" fmla="*/ 317 h 2631"/>
                  <a:gd name="T36" fmla="*/ 2313 w 3220"/>
                  <a:gd name="T37" fmla="*/ 453 h 2631"/>
                  <a:gd name="T38" fmla="*/ 2358 w 3220"/>
                  <a:gd name="T39" fmla="*/ 680 h 2631"/>
                  <a:gd name="T40" fmla="*/ 2857 w 3220"/>
                  <a:gd name="T41" fmla="*/ 907 h 2631"/>
                  <a:gd name="T42" fmla="*/ 3084 w 3220"/>
                  <a:gd name="T43" fmla="*/ 1134 h 2631"/>
                  <a:gd name="T44" fmla="*/ 3220 w 3220"/>
                  <a:gd name="T45" fmla="*/ 1315 h 2631"/>
                  <a:gd name="T46" fmla="*/ 3220 w 3220"/>
                  <a:gd name="T47" fmla="*/ 1587 h 2631"/>
                  <a:gd name="T48" fmla="*/ 3039 w 3220"/>
                  <a:gd name="T49" fmla="*/ 1769 h 2631"/>
                  <a:gd name="T50" fmla="*/ 3039 w 3220"/>
                  <a:gd name="T51" fmla="*/ 1996 h 2631"/>
                  <a:gd name="T52" fmla="*/ 2767 w 3220"/>
                  <a:gd name="T53" fmla="*/ 1996 h 2631"/>
                  <a:gd name="T54" fmla="*/ 2540 w 3220"/>
                  <a:gd name="T55" fmla="*/ 2359 h 2631"/>
                  <a:gd name="T56" fmla="*/ 2222 w 3220"/>
                  <a:gd name="T57" fmla="*/ 2449 h 2631"/>
                  <a:gd name="T58" fmla="*/ 2041 w 3220"/>
                  <a:gd name="T59" fmla="*/ 2495 h 2631"/>
                  <a:gd name="T60" fmla="*/ 1905 w 3220"/>
                  <a:gd name="T61" fmla="*/ 2631 h 2631"/>
                  <a:gd name="T62" fmla="*/ 1723 w 3220"/>
                  <a:gd name="T63" fmla="*/ 2585 h 26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20"/>
                  <a:gd name="T97" fmla="*/ 0 h 2631"/>
                  <a:gd name="T98" fmla="*/ 3220 w 3220"/>
                  <a:gd name="T99" fmla="*/ 2631 h 26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20" h="2631">
                    <a:moveTo>
                      <a:pt x="1633" y="2585"/>
                    </a:moveTo>
                    <a:lnTo>
                      <a:pt x="1542" y="2495"/>
                    </a:lnTo>
                    <a:lnTo>
                      <a:pt x="1406" y="2495"/>
                    </a:lnTo>
                    <a:lnTo>
                      <a:pt x="1270" y="2223"/>
                    </a:lnTo>
                    <a:lnTo>
                      <a:pt x="1134" y="2359"/>
                    </a:lnTo>
                    <a:lnTo>
                      <a:pt x="725" y="2177"/>
                    </a:lnTo>
                    <a:lnTo>
                      <a:pt x="680" y="1996"/>
                    </a:lnTo>
                    <a:lnTo>
                      <a:pt x="544" y="1950"/>
                    </a:lnTo>
                    <a:lnTo>
                      <a:pt x="544" y="1814"/>
                    </a:lnTo>
                    <a:lnTo>
                      <a:pt x="453" y="1724"/>
                    </a:lnTo>
                    <a:lnTo>
                      <a:pt x="363" y="1724"/>
                    </a:lnTo>
                    <a:lnTo>
                      <a:pt x="317" y="1633"/>
                    </a:lnTo>
                    <a:lnTo>
                      <a:pt x="272" y="1542"/>
                    </a:lnTo>
                    <a:lnTo>
                      <a:pt x="90" y="1451"/>
                    </a:lnTo>
                    <a:lnTo>
                      <a:pt x="0" y="1270"/>
                    </a:lnTo>
                    <a:lnTo>
                      <a:pt x="45" y="1225"/>
                    </a:lnTo>
                    <a:lnTo>
                      <a:pt x="136" y="1089"/>
                    </a:lnTo>
                    <a:lnTo>
                      <a:pt x="227" y="1043"/>
                    </a:lnTo>
                    <a:lnTo>
                      <a:pt x="363" y="998"/>
                    </a:lnTo>
                    <a:lnTo>
                      <a:pt x="363" y="907"/>
                    </a:lnTo>
                    <a:lnTo>
                      <a:pt x="453" y="771"/>
                    </a:lnTo>
                    <a:lnTo>
                      <a:pt x="453" y="590"/>
                    </a:lnTo>
                    <a:lnTo>
                      <a:pt x="408" y="544"/>
                    </a:lnTo>
                    <a:lnTo>
                      <a:pt x="499" y="453"/>
                    </a:lnTo>
                    <a:lnTo>
                      <a:pt x="635" y="317"/>
                    </a:lnTo>
                    <a:lnTo>
                      <a:pt x="816" y="317"/>
                    </a:lnTo>
                    <a:lnTo>
                      <a:pt x="771" y="181"/>
                    </a:lnTo>
                    <a:lnTo>
                      <a:pt x="952" y="91"/>
                    </a:lnTo>
                    <a:lnTo>
                      <a:pt x="1134" y="136"/>
                    </a:lnTo>
                    <a:lnTo>
                      <a:pt x="1315" y="45"/>
                    </a:lnTo>
                    <a:lnTo>
                      <a:pt x="1451" y="0"/>
                    </a:lnTo>
                    <a:lnTo>
                      <a:pt x="1542" y="45"/>
                    </a:lnTo>
                    <a:lnTo>
                      <a:pt x="1814" y="45"/>
                    </a:lnTo>
                    <a:lnTo>
                      <a:pt x="1996" y="0"/>
                    </a:lnTo>
                    <a:lnTo>
                      <a:pt x="2086" y="136"/>
                    </a:lnTo>
                    <a:lnTo>
                      <a:pt x="2086" y="317"/>
                    </a:lnTo>
                    <a:lnTo>
                      <a:pt x="2222" y="408"/>
                    </a:lnTo>
                    <a:lnTo>
                      <a:pt x="2313" y="453"/>
                    </a:lnTo>
                    <a:lnTo>
                      <a:pt x="2222" y="544"/>
                    </a:lnTo>
                    <a:lnTo>
                      <a:pt x="2358" y="680"/>
                    </a:lnTo>
                    <a:lnTo>
                      <a:pt x="2676" y="726"/>
                    </a:lnTo>
                    <a:lnTo>
                      <a:pt x="2857" y="907"/>
                    </a:lnTo>
                    <a:lnTo>
                      <a:pt x="2857" y="998"/>
                    </a:lnTo>
                    <a:lnTo>
                      <a:pt x="3084" y="1134"/>
                    </a:lnTo>
                    <a:lnTo>
                      <a:pt x="3084" y="1270"/>
                    </a:lnTo>
                    <a:lnTo>
                      <a:pt x="3220" y="1315"/>
                    </a:lnTo>
                    <a:lnTo>
                      <a:pt x="3220" y="1451"/>
                    </a:lnTo>
                    <a:lnTo>
                      <a:pt x="3220" y="1587"/>
                    </a:lnTo>
                    <a:lnTo>
                      <a:pt x="3039" y="1678"/>
                    </a:lnTo>
                    <a:lnTo>
                      <a:pt x="3039" y="1769"/>
                    </a:lnTo>
                    <a:lnTo>
                      <a:pt x="3039" y="1905"/>
                    </a:lnTo>
                    <a:lnTo>
                      <a:pt x="3039" y="1996"/>
                    </a:lnTo>
                    <a:lnTo>
                      <a:pt x="2857" y="1996"/>
                    </a:lnTo>
                    <a:lnTo>
                      <a:pt x="2767" y="1996"/>
                    </a:lnTo>
                    <a:lnTo>
                      <a:pt x="2585" y="2086"/>
                    </a:lnTo>
                    <a:lnTo>
                      <a:pt x="2540" y="2359"/>
                    </a:lnTo>
                    <a:lnTo>
                      <a:pt x="2313" y="2359"/>
                    </a:lnTo>
                    <a:lnTo>
                      <a:pt x="2222" y="2449"/>
                    </a:lnTo>
                    <a:lnTo>
                      <a:pt x="2086" y="2404"/>
                    </a:lnTo>
                    <a:lnTo>
                      <a:pt x="2041" y="2495"/>
                    </a:lnTo>
                    <a:lnTo>
                      <a:pt x="1996" y="2585"/>
                    </a:lnTo>
                    <a:lnTo>
                      <a:pt x="1905" y="2631"/>
                    </a:lnTo>
                    <a:lnTo>
                      <a:pt x="1859" y="2540"/>
                    </a:lnTo>
                    <a:lnTo>
                      <a:pt x="1723" y="258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1218" name="Line 9"/>
              <p:cNvSpPr>
                <a:spLocks noChangeShapeType="1"/>
              </p:cNvSpPr>
              <p:nvPr/>
            </p:nvSpPr>
            <p:spPr bwMode="auto">
              <a:xfrm>
                <a:off x="3470" y="397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21204" name="Oval 10"/>
            <p:cNvSpPr>
              <a:spLocks noChangeArrowheads="1"/>
            </p:cNvSpPr>
            <p:nvPr/>
          </p:nvSpPr>
          <p:spPr bwMode="auto">
            <a:xfrm>
              <a:off x="2700338" y="2870200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21205" name="Oval 11"/>
            <p:cNvSpPr>
              <a:spLocks noChangeArrowheads="1"/>
            </p:cNvSpPr>
            <p:nvPr/>
          </p:nvSpPr>
          <p:spPr bwMode="auto">
            <a:xfrm rot="10800000">
              <a:off x="6011863" y="36290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21206" name="Freeform 12"/>
            <p:cNvSpPr>
              <a:spLocks/>
            </p:cNvSpPr>
            <p:nvPr/>
          </p:nvSpPr>
          <p:spPr bwMode="auto">
            <a:xfrm>
              <a:off x="3638550" y="2286000"/>
              <a:ext cx="455613" cy="2965450"/>
            </a:xfrm>
            <a:custGeom>
              <a:avLst/>
              <a:gdLst>
                <a:gd name="T0" fmla="*/ 2147483646 w 287"/>
                <a:gd name="T1" fmla="*/ 0 h 1868"/>
                <a:gd name="T2" fmla="*/ 2147483646 w 287"/>
                <a:gd name="T3" fmla="*/ 2147483646 h 1868"/>
                <a:gd name="T4" fmla="*/ 2147483646 w 287"/>
                <a:gd name="T5" fmla="*/ 2147483646 h 1868"/>
                <a:gd name="T6" fmla="*/ 2147483646 w 287"/>
                <a:gd name="T7" fmla="*/ 2147483646 h 1868"/>
                <a:gd name="T8" fmla="*/ 2147483646 w 287"/>
                <a:gd name="T9" fmla="*/ 2147483646 h 1868"/>
                <a:gd name="T10" fmla="*/ 2147483646 w 287"/>
                <a:gd name="T11" fmla="*/ 2147483646 h 1868"/>
                <a:gd name="T12" fmla="*/ 2147483646 w 287"/>
                <a:gd name="T13" fmla="*/ 2147483646 h 1868"/>
                <a:gd name="T14" fmla="*/ 2147483646 w 287"/>
                <a:gd name="T15" fmla="*/ 2147483646 h 1868"/>
                <a:gd name="T16" fmla="*/ 2147483646 w 287"/>
                <a:gd name="T17" fmla="*/ 2147483646 h 1868"/>
                <a:gd name="T18" fmla="*/ 2147483646 w 287"/>
                <a:gd name="T19" fmla="*/ 2147483646 h 1868"/>
                <a:gd name="T20" fmla="*/ 2147483646 w 287"/>
                <a:gd name="T21" fmla="*/ 2147483646 h 1868"/>
                <a:gd name="T22" fmla="*/ 2147483646 w 287"/>
                <a:gd name="T23" fmla="*/ 2147483646 h 1868"/>
                <a:gd name="T24" fmla="*/ 2147483646 w 287"/>
                <a:gd name="T25" fmla="*/ 2147483646 h 1868"/>
                <a:gd name="T26" fmla="*/ 2147483646 w 287"/>
                <a:gd name="T27" fmla="*/ 2147483646 h 1868"/>
                <a:gd name="T28" fmla="*/ 2147483646 w 287"/>
                <a:gd name="T29" fmla="*/ 2147483646 h 1868"/>
                <a:gd name="T30" fmla="*/ 2147483646 w 287"/>
                <a:gd name="T31" fmla="*/ 2147483646 h 1868"/>
                <a:gd name="T32" fmla="*/ 2147483646 w 287"/>
                <a:gd name="T33" fmla="*/ 2147483646 h 1868"/>
                <a:gd name="T34" fmla="*/ 2147483646 w 287"/>
                <a:gd name="T35" fmla="*/ 2147483646 h 1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868"/>
                <a:gd name="T56" fmla="*/ 287 w 287"/>
                <a:gd name="T57" fmla="*/ 1868 h 1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868">
                  <a:moveTo>
                    <a:pt x="268" y="0"/>
                  </a:moveTo>
                  <a:cubicBezTo>
                    <a:pt x="221" y="16"/>
                    <a:pt x="244" y="23"/>
                    <a:pt x="225" y="61"/>
                  </a:cubicBezTo>
                  <a:cubicBezTo>
                    <a:pt x="216" y="80"/>
                    <a:pt x="204" y="90"/>
                    <a:pt x="190" y="105"/>
                  </a:cubicBezTo>
                  <a:cubicBezTo>
                    <a:pt x="175" y="150"/>
                    <a:pt x="158" y="177"/>
                    <a:pt x="137" y="218"/>
                  </a:cubicBezTo>
                  <a:cubicBezTo>
                    <a:pt x="140" y="273"/>
                    <a:pt x="138" y="329"/>
                    <a:pt x="146" y="384"/>
                  </a:cubicBezTo>
                  <a:cubicBezTo>
                    <a:pt x="149" y="406"/>
                    <a:pt x="164" y="424"/>
                    <a:pt x="172" y="445"/>
                  </a:cubicBezTo>
                  <a:cubicBezTo>
                    <a:pt x="196" y="506"/>
                    <a:pt x="213" y="574"/>
                    <a:pt x="251" y="628"/>
                  </a:cubicBezTo>
                  <a:cubicBezTo>
                    <a:pt x="267" y="677"/>
                    <a:pt x="287" y="726"/>
                    <a:pt x="242" y="768"/>
                  </a:cubicBezTo>
                  <a:cubicBezTo>
                    <a:pt x="229" y="819"/>
                    <a:pt x="199" y="848"/>
                    <a:pt x="172" y="890"/>
                  </a:cubicBezTo>
                  <a:cubicBezTo>
                    <a:pt x="148" y="927"/>
                    <a:pt x="127" y="966"/>
                    <a:pt x="103" y="1004"/>
                  </a:cubicBezTo>
                  <a:cubicBezTo>
                    <a:pt x="94" y="1018"/>
                    <a:pt x="47" y="1072"/>
                    <a:pt x="33" y="1100"/>
                  </a:cubicBezTo>
                  <a:cubicBezTo>
                    <a:pt x="0" y="1167"/>
                    <a:pt x="52" y="1083"/>
                    <a:pt x="7" y="1152"/>
                  </a:cubicBezTo>
                  <a:cubicBezTo>
                    <a:pt x="10" y="1184"/>
                    <a:pt x="11" y="1216"/>
                    <a:pt x="15" y="1248"/>
                  </a:cubicBezTo>
                  <a:cubicBezTo>
                    <a:pt x="22" y="1301"/>
                    <a:pt x="84" y="1345"/>
                    <a:pt x="111" y="1388"/>
                  </a:cubicBezTo>
                  <a:cubicBezTo>
                    <a:pt x="114" y="1400"/>
                    <a:pt x="114" y="1413"/>
                    <a:pt x="120" y="1423"/>
                  </a:cubicBezTo>
                  <a:cubicBezTo>
                    <a:pt x="126" y="1434"/>
                    <a:pt x="145" y="1437"/>
                    <a:pt x="146" y="1449"/>
                  </a:cubicBezTo>
                  <a:cubicBezTo>
                    <a:pt x="151" y="1557"/>
                    <a:pt x="142" y="1664"/>
                    <a:pt x="137" y="1772"/>
                  </a:cubicBezTo>
                  <a:cubicBezTo>
                    <a:pt x="136" y="1798"/>
                    <a:pt x="121" y="1868"/>
                    <a:pt x="85" y="186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207" name="Freeform 13"/>
            <p:cNvSpPr>
              <a:spLocks/>
            </p:cNvSpPr>
            <p:nvPr/>
          </p:nvSpPr>
          <p:spPr bwMode="auto">
            <a:xfrm>
              <a:off x="2720975" y="4114800"/>
              <a:ext cx="928688" cy="1066800"/>
            </a:xfrm>
            <a:custGeom>
              <a:avLst/>
              <a:gdLst>
                <a:gd name="T0" fmla="*/ 2147483646 w 585"/>
                <a:gd name="T1" fmla="*/ 0 h 672"/>
                <a:gd name="T2" fmla="*/ 2147483646 w 585"/>
                <a:gd name="T3" fmla="*/ 2147483646 h 672"/>
                <a:gd name="T4" fmla="*/ 2147483646 w 585"/>
                <a:gd name="T5" fmla="*/ 2147483646 h 672"/>
                <a:gd name="T6" fmla="*/ 2147483646 w 585"/>
                <a:gd name="T7" fmla="*/ 2147483646 h 672"/>
                <a:gd name="T8" fmla="*/ 2147483646 w 585"/>
                <a:gd name="T9" fmla="*/ 2147483646 h 672"/>
                <a:gd name="T10" fmla="*/ 2147483646 w 585"/>
                <a:gd name="T11" fmla="*/ 2147483646 h 672"/>
                <a:gd name="T12" fmla="*/ 2147483646 w 585"/>
                <a:gd name="T13" fmla="*/ 2147483646 h 672"/>
                <a:gd name="T14" fmla="*/ 2147483646 w 585"/>
                <a:gd name="T15" fmla="*/ 2147483646 h 672"/>
                <a:gd name="T16" fmla="*/ 0 w 585"/>
                <a:gd name="T17" fmla="*/ 2147483646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672"/>
                <a:gd name="T29" fmla="*/ 585 w 585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672">
                  <a:moveTo>
                    <a:pt x="585" y="0"/>
                  </a:moveTo>
                  <a:cubicBezTo>
                    <a:pt x="552" y="31"/>
                    <a:pt x="512" y="55"/>
                    <a:pt x="480" y="87"/>
                  </a:cubicBezTo>
                  <a:cubicBezTo>
                    <a:pt x="470" y="97"/>
                    <a:pt x="465" y="112"/>
                    <a:pt x="454" y="122"/>
                  </a:cubicBezTo>
                  <a:cubicBezTo>
                    <a:pt x="429" y="145"/>
                    <a:pt x="365" y="178"/>
                    <a:pt x="340" y="209"/>
                  </a:cubicBezTo>
                  <a:cubicBezTo>
                    <a:pt x="324" y="229"/>
                    <a:pt x="312" y="251"/>
                    <a:pt x="297" y="271"/>
                  </a:cubicBezTo>
                  <a:cubicBezTo>
                    <a:pt x="274" y="338"/>
                    <a:pt x="286" y="306"/>
                    <a:pt x="262" y="367"/>
                  </a:cubicBezTo>
                  <a:cubicBezTo>
                    <a:pt x="254" y="455"/>
                    <a:pt x="237" y="529"/>
                    <a:pt x="209" y="611"/>
                  </a:cubicBezTo>
                  <a:cubicBezTo>
                    <a:pt x="203" y="628"/>
                    <a:pt x="174" y="617"/>
                    <a:pt x="157" y="620"/>
                  </a:cubicBezTo>
                  <a:cubicBezTo>
                    <a:pt x="123" y="652"/>
                    <a:pt x="49" y="672"/>
                    <a:pt x="0" y="67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208" name="Freeform 14"/>
            <p:cNvSpPr>
              <a:spLocks/>
            </p:cNvSpPr>
            <p:nvPr/>
          </p:nvSpPr>
          <p:spPr bwMode="auto">
            <a:xfrm>
              <a:off x="4008438" y="3546475"/>
              <a:ext cx="1458912" cy="1108075"/>
            </a:xfrm>
            <a:custGeom>
              <a:avLst/>
              <a:gdLst>
                <a:gd name="T0" fmla="*/ 0 w 919"/>
                <a:gd name="T1" fmla="*/ 0 h 698"/>
                <a:gd name="T2" fmla="*/ 2147483646 w 919"/>
                <a:gd name="T3" fmla="*/ 2147483646 h 698"/>
                <a:gd name="T4" fmla="*/ 2147483646 w 919"/>
                <a:gd name="T5" fmla="*/ 2147483646 h 698"/>
                <a:gd name="T6" fmla="*/ 2147483646 w 919"/>
                <a:gd name="T7" fmla="*/ 2147483646 h 698"/>
                <a:gd name="T8" fmla="*/ 2147483646 w 919"/>
                <a:gd name="T9" fmla="*/ 2147483646 h 698"/>
                <a:gd name="T10" fmla="*/ 2147483646 w 919"/>
                <a:gd name="T11" fmla="*/ 2147483646 h 698"/>
                <a:gd name="T12" fmla="*/ 2147483646 w 919"/>
                <a:gd name="T13" fmla="*/ 2147483646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698"/>
                <a:gd name="T23" fmla="*/ 919 w 919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698">
                  <a:moveTo>
                    <a:pt x="0" y="0"/>
                  </a:moveTo>
                  <a:cubicBezTo>
                    <a:pt x="9" y="133"/>
                    <a:pt x="11" y="286"/>
                    <a:pt x="88" y="402"/>
                  </a:cubicBezTo>
                  <a:cubicBezTo>
                    <a:pt x="109" y="471"/>
                    <a:pt x="261" y="469"/>
                    <a:pt x="315" y="471"/>
                  </a:cubicBezTo>
                  <a:cubicBezTo>
                    <a:pt x="455" y="476"/>
                    <a:pt x="594" y="477"/>
                    <a:pt x="734" y="480"/>
                  </a:cubicBezTo>
                  <a:cubicBezTo>
                    <a:pt x="769" y="492"/>
                    <a:pt x="803" y="503"/>
                    <a:pt x="838" y="515"/>
                  </a:cubicBezTo>
                  <a:cubicBezTo>
                    <a:pt x="915" y="592"/>
                    <a:pt x="861" y="521"/>
                    <a:pt x="891" y="611"/>
                  </a:cubicBezTo>
                  <a:cubicBezTo>
                    <a:pt x="919" y="695"/>
                    <a:pt x="908" y="545"/>
                    <a:pt x="908" y="69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209" name="Freeform 15"/>
            <p:cNvSpPr>
              <a:spLocks/>
            </p:cNvSpPr>
            <p:nvPr/>
          </p:nvSpPr>
          <p:spPr bwMode="auto">
            <a:xfrm>
              <a:off x="3067050" y="5251450"/>
              <a:ext cx="720725" cy="193675"/>
            </a:xfrm>
            <a:custGeom>
              <a:avLst/>
              <a:gdLst>
                <a:gd name="T0" fmla="*/ 2147483646 w 454"/>
                <a:gd name="T1" fmla="*/ 0 h 122"/>
                <a:gd name="T2" fmla="*/ 2147483646 w 454"/>
                <a:gd name="T3" fmla="*/ 2147483646 h 122"/>
                <a:gd name="T4" fmla="*/ 2147483646 w 454"/>
                <a:gd name="T5" fmla="*/ 2147483646 h 122"/>
                <a:gd name="T6" fmla="*/ 0 w 454"/>
                <a:gd name="T7" fmla="*/ 2147483646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122"/>
                <a:gd name="T14" fmla="*/ 454 w 45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122">
                  <a:moveTo>
                    <a:pt x="454" y="0"/>
                  </a:moveTo>
                  <a:cubicBezTo>
                    <a:pt x="386" y="6"/>
                    <a:pt x="350" y="13"/>
                    <a:pt x="288" y="26"/>
                  </a:cubicBezTo>
                  <a:cubicBezTo>
                    <a:pt x="248" y="52"/>
                    <a:pt x="223" y="62"/>
                    <a:pt x="175" y="69"/>
                  </a:cubicBezTo>
                  <a:cubicBezTo>
                    <a:pt x="131" y="113"/>
                    <a:pt x="58" y="122"/>
                    <a:pt x="0" y="1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210" name="Freeform 16"/>
            <p:cNvSpPr>
              <a:spLocks/>
            </p:cNvSpPr>
            <p:nvPr/>
          </p:nvSpPr>
          <p:spPr bwMode="auto">
            <a:xfrm>
              <a:off x="3830638" y="5103813"/>
              <a:ext cx="954087" cy="606425"/>
            </a:xfrm>
            <a:custGeom>
              <a:avLst/>
              <a:gdLst>
                <a:gd name="T0" fmla="*/ 2147483646 w 601"/>
                <a:gd name="T1" fmla="*/ 2147483646 h 382"/>
                <a:gd name="T2" fmla="*/ 2147483646 w 601"/>
                <a:gd name="T3" fmla="*/ 2147483646 h 382"/>
                <a:gd name="T4" fmla="*/ 2147483646 w 601"/>
                <a:gd name="T5" fmla="*/ 2147483646 h 382"/>
                <a:gd name="T6" fmla="*/ 2147483646 w 601"/>
                <a:gd name="T7" fmla="*/ 2147483646 h 382"/>
                <a:gd name="T8" fmla="*/ 2147483646 w 601"/>
                <a:gd name="T9" fmla="*/ 2147483646 h 382"/>
                <a:gd name="T10" fmla="*/ 2147483646 w 601"/>
                <a:gd name="T11" fmla="*/ 2147483646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382"/>
                <a:gd name="T20" fmla="*/ 601 w 601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382">
                  <a:moveTo>
                    <a:pt x="8" y="49"/>
                  </a:moveTo>
                  <a:cubicBezTo>
                    <a:pt x="29" y="166"/>
                    <a:pt x="0" y="0"/>
                    <a:pt x="25" y="162"/>
                  </a:cubicBezTo>
                  <a:cubicBezTo>
                    <a:pt x="43" y="278"/>
                    <a:pt x="9" y="258"/>
                    <a:pt x="78" y="276"/>
                  </a:cubicBezTo>
                  <a:cubicBezTo>
                    <a:pt x="163" y="332"/>
                    <a:pt x="278" y="331"/>
                    <a:pt x="374" y="337"/>
                  </a:cubicBezTo>
                  <a:cubicBezTo>
                    <a:pt x="483" y="365"/>
                    <a:pt x="358" y="358"/>
                    <a:pt x="558" y="372"/>
                  </a:cubicBezTo>
                  <a:cubicBezTo>
                    <a:pt x="595" y="382"/>
                    <a:pt x="580" y="381"/>
                    <a:pt x="601" y="381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211" name="Text Box 17"/>
            <p:cNvSpPr txBox="1">
              <a:spLocks noChangeArrowheads="1"/>
            </p:cNvSpPr>
            <p:nvPr/>
          </p:nvSpPr>
          <p:spPr bwMode="auto">
            <a:xfrm>
              <a:off x="4032250" y="43656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70 mm</a:t>
              </a:r>
            </a:p>
          </p:txBody>
        </p:sp>
        <p:sp>
          <p:nvSpPr>
            <p:cNvPr id="221212" name="Oval 18"/>
            <p:cNvSpPr>
              <a:spLocks noChangeArrowheads="1"/>
            </p:cNvSpPr>
            <p:nvPr/>
          </p:nvSpPr>
          <p:spPr bwMode="auto">
            <a:xfrm>
              <a:off x="4033838" y="4383088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21213" name="Text Box 27"/>
            <p:cNvSpPr txBox="1">
              <a:spLocks noChangeArrowheads="1"/>
            </p:cNvSpPr>
            <p:nvPr/>
          </p:nvSpPr>
          <p:spPr bwMode="auto">
            <a:xfrm>
              <a:off x="5616575" y="6148388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82 mm</a:t>
              </a:r>
            </a:p>
          </p:txBody>
        </p:sp>
        <p:sp>
          <p:nvSpPr>
            <p:cNvPr id="221214" name="Oval 28"/>
            <p:cNvSpPr>
              <a:spLocks noChangeArrowheads="1"/>
            </p:cNvSpPr>
            <p:nvPr/>
          </p:nvSpPr>
          <p:spPr bwMode="auto">
            <a:xfrm rot="10800000">
              <a:off x="5508625" y="6148388"/>
              <a:ext cx="71438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21215" name="Text Box 29"/>
            <p:cNvSpPr txBox="1">
              <a:spLocks noChangeArrowheads="1"/>
            </p:cNvSpPr>
            <p:nvPr/>
          </p:nvSpPr>
          <p:spPr bwMode="auto">
            <a:xfrm>
              <a:off x="1655763" y="6092825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75 mm</a:t>
              </a:r>
            </a:p>
          </p:txBody>
        </p:sp>
        <p:sp>
          <p:nvSpPr>
            <p:cNvPr id="221216" name="Oval 30"/>
            <p:cNvSpPr>
              <a:spLocks noChangeArrowheads="1"/>
            </p:cNvSpPr>
            <p:nvPr/>
          </p:nvSpPr>
          <p:spPr bwMode="auto">
            <a:xfrm rot="10800000">
              <a:off x="1547813" y="6092825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</p:grpSp>
      <p:sp>
        <p:nvSpPr>
          <p:cNvPr id="221187" name="Text Box 22"/>
          <p:cNvSpPr txBox="1">
            <a:spLocks noChangeArrowheads="1"/>
          </p:cNvSpPr>
          <p:nvPr/>
        </p:nvSpPr>
        <p:spPr bwMode="auto">
          <a:xfrm>
            <a:off x="6072188" y="3071813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3 – Linhas que unem todos os postos pluviométricos vizinhos</a:t>
            </a:r>
          </a:p>
        </p:txBody>
      </p:sp>
      <p:sp>
        <p:nvSpPr>
          <p:cNvPr id="221188" name="Line 21"/>
          <p:cNvSpPr>
            <a:spLocks noChangeShapeType="1"/>
          </p:cNvSpPr>
          <p:nvPr/>
        </p:nvSpPr>
        <p:spPr bwMode="auto">
          <a:xfrm>
            <a:off x="1714500" y="2714625"/>
            <a:ext cx="1376363" cy="148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89" name="Line 26"/>
          <p:cNvSpPr>
            <a:spLocks noChangeShapeType="1"/>
          </p:cNvSpPr>
          <p:nvPr/>
        </p:nvSpPr>
        <p:spPr bwMode="auto">
          <a:xfrm>
            <a:off x="3092450" y="4200525"/>
            <a:ext cx="1439863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0" name="Line 27"/>
          <p:cNvSpPr>
            <a:spLocks noChangeShapeType="1"/>
          </p:cNvSpPr>
          <p:nvPr/>
        </p:nvSpPr>
        <p:spPr bwMode="auto">
          <a:xfrm flipH="1">
            <a:off x="571500" y="4200525"/>
            <a:ext cx="2519363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1" name="Line 28"/>
          <p:cNvSpPr>
            <a:spLocks noChangeShapeType="1"/>
          </p:cNvSpPr>
          <p:nvPr/>
        </p:nvSpPr>
        <p:spPr bwMode="auto">
          <a:xfrm flipH="1">
            <a:off x="4572000" y="3479800"/>
            <a:ext cx="463550" cy="2520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2" name="Line 29"/>
          <p:cNvSpPr>
            <a:spLocks noChangeShapeType="1"/>
          </p:cNvSpPr>
          <p:nvPr/>
        </p:nvSpPr>
        <p:spPr bwMode="auto">
          <a:xfrm flipH="1">
            <a:off x="571500" y="2687638"/>
            <a:ext cx="1152525" cy="3241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3" name="Line 30"/>
          <p:cNvSpPr>
            <a:spLocks noChangeShapeType="1"/>
          </p:cNvSpPr>
          <p:nvPr/>
        </p:nvSpPr>
        <p:spPr bwMode="auto">
          <a:xfrm flipH="1">
            <a:off x="3092450" y="3479800"/>
            <a:ext cx="1871663" cy="722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4" name="Line 31"/>
          <p:cNvSpPr>
            <a:spLocks noChangeShapeType="1"/>
          </p:cNvSpPr>
          <p:nvPr/>
        </p:nvSpPr>
        <p:spPr bwMode="auto">
          <a:xfrm flipH="1" flipV="1">
            <a:off x="571500" y="5929313"/>
            <a:ext cx="4000500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5" name="Line 32"/>
          <p:cNvSpPr>
            <a:spLocks noChangeShapeType="1"/>
          </p:cNvSpPr>
          <p:nvPr/>
        </p:nvSpPr>
        <p:spPr bwMode="auto">
          <a:xfrm flipH="1" flipV="1">
            <a:off x="1795463" y="2687638"/>
            <a:ext cx="3205162" cy="741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1197" name="CaixaDeTexto 36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236496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tângulo 20"/>
          <p:cNvSpPr>
            <a:spLocks noChangeArrowheads="1"/>
          </p:cNvSpPr>
          <p:nvPr/>
        </p:nvSpPr>
        <p:spPr bwMode="auto">
          <a:xfrm>
            <a:off x="142875" y="1857375"/>
            <a:ext cx="5857875" cy="4643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817688" y="2409825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5191125" y="3414713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23237" name="Group 5"/>
          <p:cNvGrpSpPr>
            <a:grpSpLocks/>
          </p:cNvGrpSpPr>
          <p:nvPr/>
        </p:nvGrpSpPr>
        <p:grpSpPr bwMode="auto">
          <a:xfrm>
            <a:off x="330200" y="1990725"/>
            <a:ext cx="5111750" cy="4176713"/>
            <a:chOff x="1837" y="1389"/>
            <a:chExt cx="3220" cy="2631"/>
          </a:xfrm>
        </p:grpSpPr>
        <p:sp>
          <p:nvSpPr>
            <p:cNvPr id="223272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73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3238" name="Oval 8"/>
          <p:cNvSpPr>
            <a:spLocks noChangeArrowheads="1"/>
          </p:cNvSpPr>
          <p:nvPr/>
        </p:nvSpPr>
        <p:spPr bwMode="auto">
          <a:xfrm>
            <a:off x="1771650" y="2655888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3239" name="Oval 9"/>
          <p:cNvSpPr>
            <a:spLocks noChangeArrowheads="1"/>
          </p:cNvSpPr>
          <p:nvPr/>
        </p:nvSpPr>
        <p:spPr bwMode="auto">
          <a:xfrm rot="10800000">
            <a:off x="5083175" y="341471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3240" name="Freeform 10"/>
          <p:cNvSpPr>
            <a:spLocks/>
          </p:cNvSpPr>
          <p:nvPr/>
        </p:nvSpPr>
        <p:spPr bwMode="auto">
          <a:xfrm>
            <a:off x="2709863" y="2071688"/>
            <a:ext cx="455612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41" name="Freeform 11"/>
          <p:cNvSpPr>
            <a:spLocks/>
          </p:cNvSpPr>
          <p:nvPr/>
        </p:nvSpPr>
        <p:spPr bwMode="auto">
          <a:xfrm>
            <a:off x="1792288" y="3900488"/>
            <a:ext cx="928687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42" name="Freeform 12"/>
          <p:cNvSpPr>
            <a:spLocks/>
          </p:cNvSpPr>
          <p:nvPr/>
        </p:nvSpPr>
        <p:spPr bwMode="auto">
          <a:xfrm>
            <a:off x="3079750" y="3332163"/>
            <a:ext cx="1458913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43" name="Freeform 13"/>
          <p:cNvSpPr>
            <a:spLocks/>
          </p:cNvSpPr>
          <p:nvPr/>
        </p:nvSpPr>
        <p:spPr bwMode="auto">
          <a:xfrm>
            <a:off x="2138363" y="5037138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44" name="Freeform 14"/>
          <p:cNvSpPr>
            <a:spLocks/>
          </p:cNvSpPr>
          <p:nvPr/>
        </p:nvSpPr>
        <p:spPr bwMode="auto">
          <a:xfrm>
            <a:off x="2901950" y="4889500"/>
            <a:ext cx="954088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45" name="Text Box 15"/>
          <p:cNvSpPr txBox="1">
            <a:spLocks noChangeArrowheads="1"/>
          </p:cNvSpPr>
          <p:nvPr/>
        </p:nvSpPr>
        <p:spPr bwMode="auto">
          <a:xfrm>
            <a:off x="3103563" y="4151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23246" name="Oval 16"/>
          <p:cNvSpPr>
            <a:spLocks noChangeArrowheads="1"/>
          </p:cNvSpPr>
          <p:nvPr/>
        </p:nvSpPr>
        <p:spPr bwMode="auto">
          <a:xfrm>
            <a:off x="3105150" y="4168775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3247" name="Oval 18"/>
          <p:cNvSpPr>
            <a:spLocks noChangeArrowheads="1"/>
          </p:cNvSpPr>
          <p:nvPr/>
        </p:nvSpPr>
        <p:spPr bwMode="auto">
          <a:xfrm rot="10800000">
            <a:off x="4579938" y="59340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3248" name="Text Box 19"/>
          <p:cNvSpPr txBox="1">
            <a:spLocks noChangeArrowheads="1"/>
          </p:cNvSpPr>
          <p:nvPr/>
        </p:nvSpPr>
        <p:spPr bwMode="auto">
          <a:xfrm>
            <a:off x="727075" y="58785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23249" name="Oval 20"/>
          <p:cNvSpPr>
            <a:spLocks noChangeArrowheads="1"/>
          </p:cNvSpPr>
          <p:nvPr/>
        </p:nvSpPr>
        <p:spPr bwMode="auto">
          <a:xfrm rot="10800000">
            <a:off x="619125" y="587851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3250" name="Line 21"/>
          <p:cNvSpPr>
            <a:spLocks noChangeShapeType="1"/>
          </p:cNvSpPr>
          <p:nvPr/>
        </p:nvSpPr>
        <p:spPr bwMode="auto">
          <a:xfrm>
            <a:off x="1785938" y="2714625"/>
            <a:ext cx="1352550" cy="1508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1" name="Line 23"/>
          <p:cNvSpPr>
            <a:spLocks noChangeShapeType="1"/>
          </p:cNvSpPr>
          <p:nvPr/>
        </p:nvSpPr>
        <p:spPr bwMode="auto">
          <a:xfrm rot="5400000">
            <a:off x="1772444" y="2637631"/>
            <a:ext cx="1366838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2" name="Line 24"/>
          <p:cNvSpPr>
            <a:spLocks noChangeShapeType="1"/>
          </p:cNvSpPr>
          <p:nvPr/>
        </p:nvSpPr>
        <p:spPr bwMode="auto">
          <a:xfrm>
            <a:off x="3140075" y="4222750"/>
            <a:ext cx="1439863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3" name="Line 25"/>
          <p:cNvSpPr>
            <a:spLocks noChangeShapeType="1"/>
          </p:cNvSpPr>
          <p:nvPr/>
        </p:nvSpPr>
        <p:spPr bwMode="auto">
          <a:xfrm flipH="1">
            <a:off x="642938" y="4222750"/>
            <a:ext cx="2495550" cy="1706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4" name="Line 26"/>
          <p:cNvSpPr>
            <a:spLocks noChangeShapeType="1"/>
          </p:cNvSpPr>
          <p:nvPr/>
        </p:nvSpPr>
        <p:spPr bwMode="auto">
          <a:xfrm flipH="1">
            <a:off x="4652963" y="3429000"/>
            <a:ext cx="490537" cy="2522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5" name="Line 27"/>
          <p:cNvSpPr>
            <a:spLocks noChangeShapeType="1"/>
          </p:cNvSpPr>
          <p:nvPr/>
        </p:nvSpPr>
        <p:spPr bwMode="auto">
          <a:xfrm flipH="1">
            <a:off x="642938" y="2709863"/>
            <a:ext cx="1128712" cy="3219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6" name="Line 28"/>
          <p:cNvSpPr>
            <a:spLocks noChangeShapeType="1"/>
          </p:cNvSpPr>
          <p:nvPr/>
        </p:nvSpPr>
        <p:spPr bwMode="auto">
          <a:xfrm flipH="1">
            <a:off x="3140075" y="3429000"/>
            <a:ext cx="2003425" cy="795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7" name="Line 29"/>
          <p:cNvSpPr>
            <a:spLocks noChangeShapeType="1"/>
          </p:cNvSpPr>
          <p:nvPr/>
        </p:nvSpPr>
        <p:spPr bwMode="auto">
          <a:xfrm flipH="1" flipV="1">
            <a:off x="642938" y="5905500"/>
            <a:ext cx="4000500" cy="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8" name="Line 31"/>
          <p:cNvSpPr>
            <a:spLocks noChangeShapeType="1"/>
          </p:cNvSpPr>
          <p:nvPr/>
        </p:nvSpPr>
        <p:spPr bwMode="auto">
          <a:xfrm rot="16200000" flipH="1">
            <a:off x="3138487" y="3502026"/>
            <a:ext cx="1871663" cy="722312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59" name="Line 32"/>
          <p:cNvSpPr>
            <a:spLocks noChangeShapeType="1"/>
          </p:cNvSpPr>
          <p:nvPr/>
        </p:nvSpPr>
        <p:spPr bwMode="auto">
          <a:xfrm rot="-5400000" flipH="1" flipV="1">
            <a:off x="2178844" y="2893219"/>
            <a:ext cx="2571750" cy="6429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0" name="Line 33"/>
          <p:cNvSpPr>
            <a:spLocks noChangeShapeType="1"/>
          </p:cNvSpPr>
          <p:nvPr/>
        </p:nvSpPr>
        <p:spPr bwMode="auto">
          <a:xfrm rot="16200000" flipH="1">
            <a:off x="4541837" y="3613151"/>
            <a:ext cx="417513" cy="2214562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1" name="Line 34"/>
          <p:cNvSpPr>
            <a:spLocks noChangeShapeType="1"/>
          </p:cNvSpPr>
          <p:nvPr/>
        </p:nvSpPr>
        <p:spPr bwMode="auto">
          <a:xfrm rot="-5400000">
            <a:off x="3140076" y="4222750"/>
            <a:ext cx="1439862" cy="17287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2" name="Line 35"/>
          <p:cNvSpPr>
            <a:spLocks noChangeShapeType="1"/>
          </p:cNvSpPr>
          <p:nvPr/>
        </p:nvSpPr>
        <p:spPr bwMode="auto">
          <a:xfrm rot="5400000" flipH="1" flipV="1">
            <a:off x="1319212" y="5184776"/>
            <a:ext cx="2568575" cy="635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3" name="Line 36"/>
          <p:cNvSpPr>
            <a:spLocks noChangeShapeType="1"/>
          </p:cNvSpPr>
          <p:nvPr/>
        </p:nvSpPr>
        <p:spPr bwMode="auto">
          <a:xfrm rot="16200000" flipH="1">
            <a:off x="882650" y="2974976"/>
            <a:ext cx="1228725" cy="25654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4" name="Line 37"/>
          <p:cNvSpPr>
            <a:spLocks noChangeShapeType="1"/>
          </p:cNvSpPr>
          <p:nvPr/>
        </p:nvSpPr>
        <p:spPr bwMode="auto">
          <a:xfrm rot="5400000" flipH="1">
            <a:off x="619918" y="4221957"/>
            <a:ext cx="2519363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5" name="Text Box 38"/>
          <p:cNvSpPr txBox="1">
            <a:spLocks noChangeArrowheads="1"/>
          </p:cNvSpPr>
          <p:nvPr/>
        </p:nvSpPr>
        <p:spPr bwMode="auto">
          <a:xfrm>
            <a:off x="4687888" y="5934075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23266" name="Text Box 22"/>
          <p:cNvSpPr txBox="1">
            <a:spLocks noChangeArrowheads="1"/>
          </p:cNvSpPr>
          <p:nvPr/>
        </p:nvSpPr>
        <p:spPr bwMode="auto">
          <a:xfrm>
            <a:off x="6072188" y="3071813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4 – Linhas que dividem ao meios todas as anteriores</a:t>
            </a:r>
          </a:p>
        </p:txBody>
      </p:sp>
      <p:sp>
        <p:nvSpPr>
          <p:cNvPr id="223267" name="Line 32"/>
          <p:cNvSpPr>
            <a:spLocks noChangeShapeType="1"/>
          </p:cNvSpPr>
          <p:nvPr/>
        </p:nvSpPr>
        <p:spPr bwMode="auto">
          <a:xfrm flipH="1" flipV="1">
            <a:off x="1795463" y="2687638"/>
            <a:ext cx="3348037" cy="741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3269" name="CaixaDeTexto 43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422388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tângulo 20"/>
          <p:cNvSpPr>
            <a:spLocks noChangeArrowheads="1"/>
          </p:cNvSpPr>
          <p:nvPr/>
        </p:nvSpPr>
        <p:spPr bwMode="auto">
          <a:xfrm>
            <a:off x="142875" y="1901825"/>
            <a:ext cx="6215063" cy="4857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83" name="Oval 41"/>
          <p:cNvSpPr>
            <a:spLocks noChangeArrowheads="1"/>
          </p:cNvSpPr>
          <p:nvPr/>
        </p:nvSpPr>
        <p:spPr bwMode="auto">
          <a:xfrm>
            <a:off x="4216400" y="5346700"/>
            <a:ext cx="1512888" cy="1439863"/>
          </a:xfrm>
          <a:prstGeom prst="ellipse">
            <a:avLst/>
          </a:pr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84" name="Oval 42"/>
          <p:cNvSpPr>
            <a:spLocks noChangeArrowheads="1"/>
          </p:cNvSpPr>
          <p:nvPr/>
        </p:nvSpPr>
        <p:spPr bwMode="auto">
          <a:xfrm>
            <a:off x="255588" y="5346700"/>
            <a:ext cx="1512887" cy="1439863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85" name="Text Box 3"/>
          <p:cNvSpPr txBox="1">
            <a:spLocks noChangeArrowheads="1"/>
          </p:cNvSpPr>
          <p:nvPr/>
        </p:nvSpPr>
        <p:spPr bwMode="auto">
          <a:xfrm>
            <a:off x="2127250" y="2500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25286" name="Text Box 4"/>
          <p:cNvSpPr txBox="1">
            <a:spLocks noChangeArrowheads="1"/>
          </p:cNvSpPr>
          <p:nvPr/>
        </p:nvSpPr>
        <p:spPr bwMode="auto">
          <a:xfrm>
            <a:off x="5548313" y="35306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25287" name="Group 5"/>
          <p:cNvGrpSpPr>
            <a:grpSpLocks/>
          </p:cNvGrpSpPr>
          <p:nvPr/>
        </p:nvGrpSpPr>
        <p:grpSpPr bwMode="auto">
          <a:xfrm>
            <a:off x="687388" y="2106613"/>
            <a:ext cx="5111750" cy="4176712"/>
            <a:chOff x="1837" y="1389"/>
            <a:chExt cx="3220" cy="2631"/>
          </a:xfrm>
        </p:grpSpPr>
        <p:sp>
          <p:nvSpPr>
            <p:cNvPr id="225325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326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288" name="Oval 8"/>
          <p:cNvSpPr>
            <a:spLocks noChangeArrowheads="1"/>
          </p:cNvSpPr>
          <p:nvPr/>
        </p:nvSpPr>
        <p:spPr bwMode="auto">
          <a:xfrm>
            <a:off x="2128838" y="2771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89" name="Oval 9"/>
          <p:cNvSpPr>
            <a:spLocks noChangeArrowheads="1"/>
          </p:cNvSpPr>
          <p:nvPr/>
        </p:nvSpPr>
        <p:spPr bwMode="auto">
          <a:xfrm rot="10800000">
            <a:off x="5440363" y="35306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90" name="Freeform 10"/>
          <p:cNvSpPr>
            <a:spLocks/>
          </p:cNvSpPr>
          <p:nvPr/>
        </p:nvSpPr>
        <p:spPr bwMode="auto">
          <a:xfrm>
            <a:off x="3067050" y="2187575"/>
            <a:ext cx="455613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291" name="Freeform 11"/>
          <p:cNvSpPr>
            <a:spLocks/>
          </p:cNvSpPr>
          <p:nvPr/>
        </p:nvSpPr>
        <p:spPr bwMode="auto">
          <a:xfrm>
            <a:off x="2149475" y="4016375"/>
            <a:ext cx="928688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292" name="Freeform 12"/>
          <p:cNvSpPr>
            <a:spLocks/>
          </p:cNvSpPr>
          <p:nvPr/>
        </p:nvSpPr>
        <p:spPr bwMode="auto">
          <a:xfrm>
            <a:off x="3436938" y="3448050"/>
            <a:ext cx="1458912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293" name="Freeform 13"/>
          <p:cNvSpPr>
            <a:spLocks/>
          </p:cNvSpPr>
          <p:nvPr/>
        </p:nvSpPr>
        <p:spPr bwMode="auto">
          <a:xfrm>
            <a:off x="2495550" y="5153025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294" name="Freeform 14"/>
          <p:cNvSpPr>
            <a:spLocks/>
          </p:cNvSpPr>
          <p:nvPr/>
        </p:nvSpPr>
        <p:spPr bwMode="auto">
          <a:xfrm>
            <a:off x="3259138" y="5005388"/>
            <a:ext cx="954087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3460750" y="42672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3462338" y="4284663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97" name="Oval 18"/>
          <p:cNvSpPr>
            <a:spLocks noChangeArrowheads="1"/>
          </p:cNvSpPr>
          <p:nvPr/>
        </p:nvSpPr>
        <p:spPr bwMode="auto">
          <a:xfrm rot="10800000">
            <a:off x="4937125" y="604996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298" name="Text Box 19"/>
          <p:cNvSpPr txBox="1">
            <a:spLocks noChangeArrowheads="1"/>
          </p:cNvSpPr>
          <p:nvPr/>
        </p:nvSpPr>
        <p:spPr bwMode="auto">
          <a:xfrm>
            <a:off x="1084263" y="59944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25299" name="Oval 20"/>
          <p:cNvSpPr>
            <a:spLocks noChangeArrowheads="1"/>
          </p:cNvSpPr>
          <p:nvPr/>
        </p:nvSpPr>
        <p:spPr bwMode="auto">
          <a:xfrm rot="10800000">
            <a:off x="976313" y="59944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300" name="Line 21"/>
          <p:cNvSpPr>
            <a:spLocks noChangeShapeType="1"/>
          </p:cNvSpPr>
          <p:nvPr/>
        </p:nvSpPr>
        <p:spPr bwMode="auto">
          <a:xfrm>
            <a:off x="2128838" y="2754313"/>
            <a:ext cx="1366837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1" name="Line 23"/>
          <p:cNvSpPr>
            <a:spLocks noChangeShapeType="1"/>
          </p:cNvSpPr>
          <p:nvPr/>
        </p:nvSpPr>
        <p:spPr bwMode="auto">
          <a:xfrm rot="5400000">
            <a:off x="2129632" y="2753519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2" name="Line 24"/>
          <p:cNvSpPr>
            <a:spLocks noChangeShapeType="1"/>
          </p:cNvSpPr>
          <p:nvPr/>
        </p:nvSpPr>
        <p:spPr bwMode="auto">
          <a:xfrm>
            <a:off x="3497263" y="4338638"/>
            <a:ext cx="1439862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3" name="Line 25"/>
          <p:cNvSpPr>
            <a:spLocks noChangeShapeType="1"/>
          </p:cNvSpPr>
          <p:nvPr/>
        </p:nvSpPr>
        <p:spPr bwMode="auto">
          <a:xfrm flipH="1">
            <a:off x="976313" y="4338638"/>
            <a:ext cx="2519362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4" name="Line 26"/>
          <p:cNvSpPr>
            <a:spLocks noChangeShapeType="1"/>
          </p:cNvSpPr>
          <p:nvPr/>
        </p:nvSpPr>
        <p:spPr bwMode="auto">
          <a:xfrm flipH="1">
            <a:off x="5010150" y="3617913"/>
            <a:ext cx="430213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5" name="Line 27"/>
          <p:cNvSpPr>
            <a:spLocks noChangeShapeType="1"/>
          </p:cNvSpPr>
          <p:nvPr/>
        </p:nvSpPr>
        <p:spPr bwMode="auto">
          <a:xfrm flipH="1">
            <a:off x="976313" y="2825750"/>
            <a:ext cx="1152525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6" name="Line 28"/>
          <p:cNvSpPr>
            <a:spLocks noChangeShapeType="1"/>
          </p:cNvSpPr>
          <p:nvPr/>
        </p:nvSpPr>
        <p:spPr bwMode="auto">
          <a:xfrm flipH="1">
            <a:off x="3497263" y="3617913"/>
            <a:ext cx="1871662" cy="72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7" name="Line 29"/>
          <p:cNvSpPr>
            <a:spLocks noChangeShapeType="1"/>
          </p:cNvSpPr>
          <p:nvPr/>
        </p:nvSpPr>
        <p:spPr bwMode="auto">
          <a:xfrm flipH="1" flipV="1">
            <a:off x="976313" y="5997575"/>
            <a:ext cx="3960812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8" name="Line 30"/>
          <p:cNvSpPr>
            <a:spLocks noChangeShapeType="1"/>
          </p:cNvSpPr>
          <p:nvPr/>
        </p:nvSpPr>
        <p:spPr bwMode="auto">
          <a:xfrm flipH="1" flipV="1">
            <a:off x="2200275" y="2825750"/>
            <a:ext cx="3240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09" name="Line 31"/>
          <p:cNvSpPr>
            <a:spLocks noChangeShapeType="1"/>
          </p:cNvSpPr>
          <p:nvPr/>
        </p:nvSpPr>
        <p:spPr bwMode="auto">
          <a:xfrm rot="16200000" flipH="1">
            <a:off x="3495676" y="3617912"/>
            <a:ext cx="1871662" cy="72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0" name="Line 32"/>
          <p:cNvSpPr>
            <a:spLocks noChangeShapeType="1"/>
          </p:cNvSpPr>
          <p:nvPr/>
        </p:nvSpPr>
        <p:spPr bwMode="auto">
          <a:xfrm rot="-5400000" flipH="1" flipV="1">
            <a:off x="2349501" y="3048000"/>
            <a:ext cx="2868612" cy="7191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1" name="Line 33"/>
          <p:cNvSpPr>
            <a:spLocks noChangeShapeType="1"/>
          </p:cNvSpPr>
          <p:nvPr/>
        </p:nvSpPr>
        <p:spPr bwMode="auto">
          <a:xfrm rot="16200000" flipH="1">
            <a:off x="4934744" y="3693319"/>
            <a:ext cx="417512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2" name="Line 34"/>
          <p:cNvSpPr>
            <a:spLocks noChangeShapeType="1"/>
          </p:cNvSpPr>
          <p:nvPr/>
        </p:nvSpPr>
        <p:spPr bwMode="auto">
          <a:xfrm rot="-5400000">
            <a:off x="3497262" y="4338638"/>
            <a:ext cx="1439863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3" name="Line 35"/>
          <p:cNvSpPr>
            <a:spLocks noChangeShapeType="1"/>
          </p:cNvSpPr>
          <p:nvPr/>
        </p:nvSpPr>
        <p:spPr bwMode="auto">
          <a:xfrm rot="5400000" flipH="1" flipV="1">
            <a:off x="1600994" y="5368131"/>
            <a:ext cx="2711450" cy="714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4" name="Line 36"/>
          <p:cNvSpPr>
            <a:spLocks noChangeShapeType="1"/>
          </p:cNvSpPr>
          <p:nvPr/>
        </p:nvSpPr>
        <p:spPr bwMode="auto">
          <a:xfrm rot="16200000" flipH="1">
            <a:off x="1132682" y="2983706"/>
            <a:ext cx="1085850" cy="2922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5" name="Line 37"/>
          <p:cNvSpPr>
            <a:spLocks noChangeShapeType="1"/>
          </p:cNvSpPr>
          <p:nvPr/>
        </p:nvSpPr>
        <p:spPr bwMode="auto">
          <a:xfrm rot="5400000" flipH="1">
            <a:off x="977107" y="4337844"/>
            <a:ext cx="2519362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6" name="Oval 38"/>
          <p:cNvSpPr>
            <a:spLocks noChangeArrowheads="1"/>
          </p:cNvSpPr>
          <p:nvPr/>
        </p:nvSpPr>
        <p:spPr bwMode="auto">
          <a:xfrm>
            <a:off x="1408113" y="2106613"/>
            <a:ext cx="1512887" cy="1439862"/>
          </a:xfrm>
          <a:prstGeom prst="ellipse">
            <a:avLst/>
          </a:prstGeom>
          <a:solidFill>
            <a:srgbClr val="00CC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317" name="Oval 39"/>
          <p:cNvSpPr>
            <a:spLocks noChangeArrowheads="1"/>
          </p:cNvSpPr>
          <p:nvPr/>
        </p:nvSpPr>
        <p:spPr bwMode="auto">
          <a:xfrm>
            <a:off x="2774950" y="3619500"/>
            <a:ext cx="1512888" cy="1439863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318" name="Oval 40"/>
          <p:cNvSpPr>
            <a:spLocks noChangeArrowheads="1"/>
          </p:cNvSpPr>
          <p:nvPr/>
        </p:nvSpPr>
        <p:spPr bwMode="auto">
          <a:xfrm>
            <a:off x="4721225" y="2825750"/>
            <a:ext cx="1512888" cy="1439863"/>
          </a:xfrm>
          <a:prstGeom prst="ellipse">
            <a:avLst/>
          </a:pr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5319" name="Text Box 43"/>
          <p:cNvSpPr txBox="1">
            <a:spLocks noChangeArrowheads="1"/>
          </p:cNvSpPr>
          <p:nvPr/>
        </p:nvSpPr>
        <p:spPr bwMode="auto">
          <a:xfrm>
            <a:off x="5045075" y="604996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25320" name="Text Box 22"/>
          <p:cNvSpPr txBox="1">
            <a:spLocks noChangeArrowheads="1"/>
          </p:cNvSpPr>
          <p:nvPr/>
        </p:nvSpPr>
        <p:spPr bwMode="auto">
          <a:xfrm>
            <a:off x="6429375" y="2928938"/>
            <a:ext cx="257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5 – Influência</a:t>
            </a:r>
            <a:r>
              <a:rPr lang="en-US" altLang="pt-BR" sz="2000">
                <a:latin typeface="Trebuchet MS" pitchFamily="34" charset="0"/>
              </a:rPr>
              <a:t> </a:t>
            </a:r>
            <a:r>
              <a:rPr lang="pt-BR" altLang="pt-BR" sz="2000">
                <a:latin typeface="Trebuchet MS" pitchFamily="34" charset="0"/>
              </a:rPr>
              <a:t>de cada um dos postos pluviométricos</a:t>
            </a:r>
          </a:p>
        </p:txBody>
      </p:sp>
      <p:sp>
        <p:nvSpPr>
          <p:cNvPr id="225322" name="CaixaDeTexto 48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20687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tângulo 20"/>
          <p:cNvSpPr>
            <a:spLocks noChangeArrowheads="1"/>
          </p:cNvSpPr>
          <p:nvPr/>
        </p:nvSpPr>
        <p:spPr bwMode="auto">
          <a:xfrm>
            <a:off x="142875" y="1901825"/>
            <a:ext cx="6215063" cy="4857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31" name="Oval 41"/>
          <p:cNvSpPr>
            <a:spLocks noChangeArrowheads="1"/>
          </p:cNvSpPr>
          <p:nvPr/>
        </p:nvSpPr>
        <p:spPr bwMode="auto">
          <a:xfrm>
            <a:off x="4216400" y="5346700"/>
            <a:ext cx="1512888" cy="1439863"/>
          </a:xfrm>
          <a:prstGeom prst="ellipse">
            <a:avLst/>
          </a:pr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32" name="Oval 42"/>
          <p:cNvSpPr>
            <a:spLocks noChangeArrowheads="1"/>
          </p:cNvSpPr>
          <p:nvPr/>
        </p:nvSpPr>
        <p:spPr bwMode="auto">
          <a:xfrm>
            <a:off x="255588" y="5346700"/>
            <a:ext cx="1512887" cy="1439863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33" name="Text Box 3"/>
          <p:cNvSpPr txBox="1">
            <a:spLocks noChangeArrowheads="1"/>
          </p:cNvSpPr>
          <p:nvPr/>
        </p:nvSpPr>
        <p:spPr bwMode="auto">
          <a:xfrm>
            <a:off x="2127250" y="2500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27334" name="Text Box 4"/>
          <p:cNvSpPr txBox="1">
            <a:spLocks noChangeArrowheads="1"/>
          </p:cNvSpPr>
          <p:nvPr/>
        </p:nvSpPr>
        <p:spPr bwMode="auto">
          <a:xfrm>
            <a:off x="5548313" y="35306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27335" name="Group 5"/>
          <p:cNvGrpSpPr>
            <a:grpSpLocks/>
          </p:cNvGrpSpPr>
          <p:nvPr/>
        </p:nvGrpSpPr>
        <p:grpSpPr bwMode="auto">
          <a:xfrm>
            <a:off x="687388" y="2106613"/>
            <a:ext cx="5111750" cy="4176712"/>
            <a:chOff x="1837" y="1389"/>
            <a:chExt cx="3220" cy="2631"/>
          </a:xfrm>
        </p:grpSpPr>
        <p:sp>
          <p:nvSpPr>
            <p:cNvPr id="227375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376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7336" name="Oval 8"/>
          <p:cNvSpPr>
            <a:spLocks noChangeArrowheads="1"/>
          </p:cNvSpPr>
          <p:nvPr/>
        </p:nvSpPr>
        <p:spPr bwMode="auto">
          <a:xfrm>
            <a:off x="2128838" y="2771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 rot="10800000">
            <a:off x="5440363" y="35306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38" name="Freeform 10"/>
          <p:cNvSpPr>
            <a:spLocks/>
          </p:cNvSpPr>
          <p:nvPr/>
        </p:nvSpPr>
        <p:spPr bwMode="auto">
          <a:xfrm>
            <a:off x="3067050" y="2187575"/>
            <a:ext cx="455613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2149475" y="4016375"/>
            <a:ext cx="928688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436938" y="3448050"/>
            <a:ext cx="1458912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2495550" y="5153025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42" name="Freeform 14"/>
          <p:cNvSpPr>
            <a:spLocks/>
          </p:cNvSpPr>
          <p:nvPr/>
        </p:nvSpPr>
        <p:spPr bwMode="auto">
          <a:xfrm>
            <a:off x="3259138" y="5005388"/>
            <a:ext cx="954087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3460750" y="42672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27344" name="Oval 16"/>
          <p:cNvSpPr>
            <a:spLocks noChangeArrowheads="1"/>
          </p:cNvSpPr>
          <p:nvPr/>
        </p:nvSpPr>
        <p:spPr bwMode="auto">
          <a:xfrm>
            <a:off x="3462338" y="4284663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45" name="Oval 18"/>
          <p:cNvSpPr>
            <a:spLocks noChangeArrowheads="1"/>
          </p:cNvSpPr>
          <p:nvPr/>
        </p:nvSpPr>
        <p:spPr bwMode="auto">
          <a:xfrm rot="10800000">
            <a:off x="4937125" y="604996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46" name="Text Box 19"/>
          <p:cNvSpPr txBox="1">
            <a:spLocks noChangeArrowheads="1"/>
          </p:cNvSpPr>
          <p:nvPr/>
        </p:nvSpPr>
        <p:spPr bwMode="auto">
          <a:xfrm>
            <a:off x="1084263" y="59944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27347" name="Oval 20"/>
          <p:cNvSpPr>
            <a:spLocks noChangeArrowheads="1"/>
          </p:cNvSpPr>
          <p:nvPr/>
        </p:nvSpPr>
        <p:spPr bwMode="auto">
          <a:xfrm rot="10800000">
            <a:off x="976313" y="59944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48" name="Line 21"/>
          <p:cNvSpPr>
            <a:spLocks noChangeShapeType="1"/>
          </p:cNvSpPr>
          <p:nvPr/>
        </p:nvSpPr>
        <p:spPr bwMode="auto">
          <a:xfrm>
            <a:off x="2128838" y="2754313"/>
            <a:ext cx="1366837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49" name="Line 23"/>
          <p:cNvSpPr>
            <a:spLocks noChangeShapeType="1"/>
          </p:cNvSpPr>
          <p:nvPr/>
        </p:nvSpPr>
        <p:spPr bwMode="auto">
          <a:xfrm rot="5400000">
            <a:off x="2129632" y="2753519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0" name="Line 24"/>
          <p:cNvSpPr>
            <a:spLocks noChangeShapeType="1"/>
          </p:cNvSpPr>
          <p:nvPr/>
        </p:nvSpPr>
        <p:spPr bwMode="auto">
          <a:xfrm>
            <a:off x="3497263" y="4338638"/>
            <a:ext cx="1439862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1" name="Line 25"/>
          <p:cNvSpPr>
            <a:spLocks noChangeShapeType="1"/>
          </p:cNvSpPr>
          <p:nvPr/>
        </p:nvSpPr>
        <p:spPr bwMode="auto">
          <a:xfrm flipH="1">
            <a:off x="976313" y="4338638"/>
            <a:ext cx="2519362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2" name="Line 26"/>
          <p:cNvSpPr>
            <a:spLocks noChangeShapeType="1"/>
          </p:cNvSpPr>
          <p:nvPr/>
        </p:nvSpPr>
        <p:spPr bwMode="auto">
          <a:xfrm flipH="1">
            <a:off x="5010150" y="3617913"/>
            <a:ext cx="430213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3" name="Line 27"/>
          <p:cNvSpPr>
            <a:spLocks noChangeShapeType="1"/>
          </p:cNvSpPr>
          <p:nvPr/>
        </p:nvSpPr>
        <p:spPr bwMode="auto">
          <a:xfrm flipH="1">
            <a:off x="976313" y="2825750"/>
            <a:ext cx="1152525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4" name="Line 28"/>
          <p:cNvSpPr>
            <a:spLocks noChangeShapeType="1"/>
          </p:cNvSpPr>
          <p:nvPr/>
        </p:nvSpPr>
        <p:spPr bwMode="auto">
          <a:xfrm flipH="1">
            <a:off x="3497263" y="3617913"/>
            <a:ext cx="1871662" cy="72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5" name="Line 29"/>
          <p:cNvSpPr>
            <a:spLocks noChangeShapeType="1"/>
          </p:cNvSpPr>
          <p:nvPr/>
        </p:nvSpPr>
        <p:spPr bwMode="auto">
          <a:xfrm flipH="1" flipV="1">
            <a:off x="976313" y="5997575"/>
            <a:ext cx="3960812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6" name="Line 30"/>
          <p:cNvSpPr>
            <a:spLocks noChangeShapeType="1"/>
          </p:cNvSpPr>
          <p:nvPr/>
        </p:nvSpPr>
        <p:spPr bwMode="auto">
          <a:xfrm flipH="1" flipV="1">
            <a:off x="2200275" y="2825750"/>
            <a:ext cx="3240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7" name="Line 31"/>
          <p:cNvSpPr>
            <a:spLocks noChangeShapeType="1"/>
          </p:cNvSpPr>
          <p:nvPr/>
        </p:nvSpPr>
        <p:spPr bwMode="auto">
          <a:xfrm rot="16200000" flipH="1">
            <a:off x="3495676" y="3617912"/>
            <a:ext cx="1871662" cy="72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8" name="Line 32"/>
          <p:cNvSpPr>
            <a:spLocks noChangeShapeType="1"/>
          </p:cNvSpPr>
          <p:nvPr/>
        </p:nvSpPr>
        <p:spPr bwMode="auto">
          <a:xfrm rot="-5400000" flipH="1" flipV="1">
            <a:off x="2349501" y="3048000"/>
            <a:ext cx="2868612" cy="7191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59" name="Line 33"/>
          <p:cNvSpPr>
            <a:spLocks noChangeShapeType="1"/>
          </p:cNvSpPr>
          <p:nvPr/>
        </p:nvSpPr>
        <p:spPr bwMode="auto">
          <a:xfrm rot="16200000" flipH="1">
            <a:off x="4934744" y="3693319"/>
            <a:ext cx="417512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60" name="Line 34"/>
          <p:cNvSpPr>
            <a:spLocks noChangeShapeType="1"/>
          </p:cNvSpPr>
          <p:nvPr/>
        </p:nvSpPr>
        <p:spPr bwMode="auto">
          <a:xfrm rot="-5400000">
            <a:off x="3497262" y="4338638"/>
            <a:ext cx="1439863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61" name="Line 35"/>
          <p:cNvSpPr>
            <a:spLocks noChangeShapeType="1"/>
          </p:cNvSpPr>
          <p:nvPr/>
        </p:nvSpPr>
        <p:spPr bwMode="auto">
          <a:xfrm rot="5400000" flipH="1" flipV="1">
            <a:off x="1600994" y="5368131"/>
            <a:ext cx="2711450" cy="714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62" name="Line 36"/>
          <p:cNvSpPr>
            <a:spLocks noChangeShapeType="1"/>
          </p:cNvSpPr>
          <p:nvPr/>
        </p:nvSpPr>
        <p:spPr bwMode="auto">
          <a:xfrm rot="16200000" flipH="1">
            <a:off x="1132682" y="2983706"/>
            <a:ext cx="1085850" cy="2922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63" name="Line 37"/>
          <p:cNvSpPr>
            <a:spLocks noChangeShapeType="1"/>
          </p:cNvSpPr>
          <p:nvPr/>
        </p:nvSpPr>
        <p:spPr bwMode="auto">
          <a:xfrm rot="5400000" flipH="1">
            <a:off x="977107" y="4337844"/>
            <a:ext cx="2519362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64" name="Oval 38"/>
          <p:cNvSpPr>
            <a:spLocks noChangeArrowheads="1"/>
          </p:cNvSpPr>
          <p:nvPr/>
        </p:nvSpPr>
        <p:spPr bwMode="auto">
          <a:xfrm>
            <a:off x="1408113" y="2106613"/>
            <a:ext cx="1512887" cy="1439862"/>
          </a:xfrm>
          <a:prstGeom prst="ellipse">
            <a:avLst/>
          </a:prstGeom>
          <a:solidFill>
            <a:srgbClr val="00CC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65" name="Oval 39"/>
          <p:cNvSpPr>
            <a:spLocks noChangeArrowheads="1"/>
          </p:cNvSpPr>
          <p:nvPr/>
        </p:nvSpPr>
        <p:spPr bwMode="auto">
          <a:xfrm>
            <a:off x="2774950" y="3619500"/>
            <a:ext cx="1512888" cy="1439863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66" name="Oval 40"/>
          <p:cNvSpPr>
            <a:spLocks noChangeArrowheads="1"/>
          </p:cNvSpPr>
          <p:nvPr/>
        </p:nvSpPr>
        <p:spPr bwMode="auto">
          <a:xfrm>
            <a:off x="4721225" y="2825750"/>
            <a:ext cx="1512888" cy="1439863"/>
          </a:xfrm>
          <a:prstGeom prst="ellipse">
            <a:avLst/>
          </a:pr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7367" name="Text Box 43"/>
          <p:cNvSpPr txBox="1">
            <a:spLocks noChangeArrowheads="1"/>
          </p:cNvSpPr>
          <p:nvPr/>
        </p:nvSpPr>
        <p:spPr bwMode="auto">
          <a:xfrm>
            <a:off x="5045075" y="604996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27368" name="Forma livre 75"/>
          <p:cNvSpPr>
            <a:spLocks noChangeArrowheads="1"/>
          </p:cNvSpPr>
          <p:nvPr/>
        </p:nvSpPr>
        <p:spPr bwMode="auto">
          <a:xfrm>
            <a:off x="3951288" y="1903413"/>
            <a:ext cx="2416175" cy="3140075"/>
          </a:xfrm>
          <a:custGeom>
            <a:avLst/>
            <a:gdLst>
              <a:gd name="T0" fmla="*/ 474213 w 2415654"/>
              <a:gd name="T1" fmla="*/ 2091473 h 3138985"/>
              <a:gd name="T2" fmla="*/ 0 w 2415654"/>
              <a:gd name="T3" fmla="*/ 842113 h 3138985"/>
              <a:gd name="T4" fmla="*/ 206168 w 2415654"/>
              <a:gd name="T5" fmla="*/ 0 h 3138985"/>
              <a:gd name="T6" fmla="*/ 2426025 w 2415654"/>
              <a:gd name="T7" fmla="*/ 0 h 3138985"/>
              <a:gd name="T8" fmla="*/ 2432891 w 2415654"/>
              <a:gd name="T9" fmla="*/ 3175168 h 3138985"/>
              <a:gd name="T10" fmla="*/ 2336673 w 2415654"/>
              <a:gd name="T11" fmla="*/ 3168266 h 3138985"/>
              <a:gd name="T12" fmla="*/ 797222 w 2415654"/>
              <a:gd name="T13" fmla="*/ 2892168 h 3138985"/>
              <a:gd name="T14" fmla="*/ 769731 w 2415654"/>
              <a:gd name="T15" fmla="*/ 2871459 h 3138985"/>
              <a:gd name="T16" fmla="*/ 439845 w 2415654"/>
              <a:gd name="T17" fmla="*/ 2008647 h 3138985"/>
              <a:gd name="T18" fmla="*/ 377987 w 2415654"/>
              <a:gd name="T19" fmla="*/ 1863694 h 3138985"/>
              <a:gd name="T20" fmla="*/ 377987 w 2415654"/>
              <a:gd name="T21" fmla="*/ 1863694 h 3138985"/>
              <a:gd name="T22" fmla="*/ 377987 w 2415654"/>
              <a:gd name="T23" fmla="*/ 1863694 h 31389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15654"/>
              <a:gd name="T37" fmla="*/ 0 h 3138985"/>
              <a:gd name="T38" fmla="*/ 2415654 w 2415654"/>
              <a:gd name="T39" fmla="*/ 3138985 h 31389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15654" h="3138985">
                <a:moveTo>
                  <a:pt x="470848" y="2067636"/>
                </a:moveTo>
                <a:lnTo>
                  <a:pt x="0" y="832513"/>
                </a:lnTo>
                <a:lnTo>
                  <a:pt x="204716" y="0"/>
                </a:lnTo>
                <a:lnTo>
                  <a:pt x="2408830" y="0"/>
                </a:lnTo>
                <a:cubicBezTo>
                  <a:pt x="2411105" y="1046328"/>
                  <a:pt x="2413379" y="2092657"/>
                  <a:pt x="2415654" y="3138985"/>
                </a:cubicBezTo>
                <a:lnTo>
                  <a:pt x="2320119" y="3132161"/>
                </a:lnTo>
                <a:lnTo>
                  <a:pt x="791570" y="2859206"/>
                </a:lnTo>
                <a:lnTo>
                  <a:pt x="764274" y="2838734"/>
                </a:lnTo>
                <a:lnTo>
                  <a:pt x="436728" y="1985749"/>
                </a:lnTo>
                <a:lnTo>
                  <a:pt x="375313" y="1842447"/>
                </a:lnTo>
              </a:path>
            </a:pathLst>
          </a:cu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69" name="Forma livre 87"/>
          <p:cNvSpPr>
            <a:spLocks noChangeArrowheads="1"/>
          </p:cNvSpPr>
          <p:nvPr/>
        </p:nvSpPr>
        <p:spPr bwMode="auto">
          <a:xfrm>
            <a:off x="150813" y="1909763"/>
            <a:ext cx="4008437" cy="2552700"/>
          </a:xfrm>
          <a:custGeom>
            <a:avLst/>
            <a:gdLst>
              <a:gd name="T0" fmla="*/ 3663386 w 4008730"/>
              <a:gd name="T1" fmla="*/ 757794 h 2553005"/>
              <a:gd name="T2" fmla="*/ 3787419 w 4008730"/>
              <a:gd name="T3" fmla="*/ 823383 h 2553005"/>
              <a:gd name="T4" fmla="*/ 3999046 w 4008730"/>
              <a:gd name="T5" fmla="*/ 0 h 2553005"/>
              <a:gd name="T6" fmla="*/ 0 w 4008730"/>
              <a:gd name="T7" fmla="*/ 0 h 2553005"/>
              <a:gd name="T8" fmla="*/ 0 w 4008730"/>
              <a:gd name="T9" fmla="*/ 1923626 h 2553005"/>
              <a:gd name="T10" fmla="*/ 1620068 w 4008730"/>
              <a:gd name="T11" fmla="*/ 2542973 h 2553005"/>
              <a:gd name="T12" fmla="*/ 3663386 w 4008730"/>
              <a:gd name="T13" fmla="*/ 757794 h 2553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8730"/>
              <a:gd name="T22" fmla="*/ 0 h 2553005"/>
              <a:gd name="T23" fmla="*/ 4008730 w 4008730"/>
              <a:gd name="T24" fmla="*/ 2553005 h 2553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8730" h="2553005">
                <a:moveTo>
                  <a:pt x="3672230" y="760781"/>
                </a:moveTo>
                <a:lnTo>
                  <a:pt x="3796589" y="826618"/>
                </a:lnTo>
                <a:lnTo>
                  <a:pt x="4008730" y="0"/>
                </a:lnTo>
                <a:lnTo>
                  <a:pt x="0" y="0"/>
                </a:lnTo>
                <a:lnTo>
                  <a:pt x="0" y="1931213"/>
                </a:lnTo>
                <a:lnTo>
                  <a:pt x="1623974" y="2553005"/>
                </a:lnTo>
                <a:lnTo>
                  <a:pt x="3672230" y="76078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7370" name="Text Box 22"/>
          <p:cNvSpPr txBox="1">
            <a:spLocks noChangeArrowheads="1"/>
          </p:cNvSpPr>
          <p:nvPr/>
        </p:nvSpPr>
        <p:spPr bwMode="auto">
          <a:xfrm>
            <a:off x="6429375" y="2928938"/>
            <a:ext cx="257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5 – Influência</a:t>
            </a:r>
            <a:r>
              <a:rPr lang="en-US" altLang="pt-BR" sz="2000">
                <a:latin typeface="Trebuchet MS" pitchFamily="34" charset="0"/>
              </a:rPr>
              <a:t> </a:t>
            </a:r>
            <a:r>
              <a:rPr lang="pt-BR" altLang="pt-BR" sz="2000">
                <a:latin typeface="Trebuchet MS" pitchFamily="34" charset="0"/>
              </a:rPr>
              <a:t>de cada um dos postos pluviométricos</a:t>
            </a:r>
          </a:p>
        </p:txBody>
      </p:sp>
      <p:sp>
        <p:nvSpPr>
          <p:cNvPr id="227372" name="CaixaDeTexto 50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424908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tângulo 20"/>
          <p:cNvSpPr>
            <a:spLocks noChangeArrowheads="1"/>
          </p:cNvSpPr>
          <p:nvPr/>
        </p:nvSpPr>
        <p:spPr bwMode="auto">
          <a:xfrm>
            <a:off x="142875" y="1901825"/>
            <a:ext cx="6215063" cy="4857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79" name="Oval 41"/>
          <p:cNvSpPr>
            <a:spLocks noChangeArrowheads="1"/>
          </p:cNvSpPr>
          <p:nvPr/>
        </p:nvSpPr>
        <p:spPr bwMode="auto">
          <a:xfrm>
            <a:off x="4216400" y="5346700"/>
            <a:ext cx="1512888" cy="1439863"/>
          </a:xfrm>
          <a:prstGeom prst="ellipse">
            <a:avLst/>
          </a:pr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80" name="Oval 42"/>
          <p:cNvSpPr>
            <a:spLocks noChangeArrowheads="1"/>
          </p:cNvSpPr>
          <p:nvPr/>
        </p:nvSpPr>
        <p:spPr bwMode="auto">
          <a:xfrm>
            <a:off x="255588" y="5346700"/>
            <a:ext cx="1512887" cy="1439863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81" name="Text Box 3"/>
          <p:cNvSpPr txBox="1">
            <a:spLocks noChangeArrowheads="1"/>
          </p:cNvSpPr>
          <p:nvPr/>
        </p:nvSpPr>
        <p:spPr bwMode="auto">
          <a:xfrm>
            <a:off x="2127250" y="2500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29382" name="Text Box 4"/>
          <p:cNvSpPr txBox="1">
            <a:spLocks noChangeArrowheads="1"/>
          </p:cNvSpPr>
          <p:nvPr/>
        </p:nvSpPr>
        <p:spPr bwMode="auto">
          <a:xfrm>
            <a:off x="5548313" y="35306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29383" name="Group 5"/>
          <p:cNvGrpSpPr>
            <a:grpSpLocks/>
          </p:cNvGrpSpPr>
          <p:nvPr/>
        </p:nvGrpSpPr>
        <p:grpSpPr bwMode="auto">
          <a:xfrm>
            <a:off x="687388" y="2106613"/>
            <a:ext cx="5111750" cy="4176712"/>
            <a:chOff x="1837" y="1389"/>
            <a:chExt cx="3220" cy="2631"/>
          </a:xfrm>
        </p:grpSpPr>
        <p:sp>
          <p:nvSpPr>
            <p:cNvPr id="229424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425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2128838" y="2771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85" name="Oval 9"/>
          <p:cNvSpPr>
            <a:spLocks noChangeArrowheads="1"/>
          </p:cNvSpPr>
          <p:nvPr/>
        </p:nvSpPr>
        <p:spPr bwMode="auto">
          <a:xfrm rot="10800000">
            <a:off x="5440363" y="35306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86" name="Freeform 10"/>
          <p:cNvSpPr>
            <a:spLocks/>
          </p:cNvSpPr>
          <p:nvPr/>
        </p:nvSpPr>
        <p:spPr bwMode="auto">
          <a:xfrm>
            <a:off x="3067050" y="2187575"/>
            <a:ext cx="455613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87" name="Freeform 11"/>
          <p:cNvSpPr>
            <a:spLocks/>
          </p:cNvSpPr>
          <p:nvPr/>
        </p:nvSpPr>
        <p:spPr bwMode="auto">
          <a:xfrm>
            <a:off x="2149475" y="4016375"/>
            <a:ext cx="928688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88" name="Freeform 12"/>
          <p:cNvSpPr>
            <a:spLocks/>
          </p:cNvSpPr>
          <p:nvPr/>
        </p:nvSpPr>
        <p:spPr bwMode="auto">
          <a:xfrm>
            <a:off x="3436938" y="3448050"/>
            <a:ext cx="1458912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89" name="Freeform 13"/>
          <p:cNvSpPr>
            <a:spLocks/>
          </p:cNvSpPr>
          <p:nvPr/>
        </p:nvSpPr>
        <p:spPr bwMode="auto">
          <a:xfrm>
            <a:off x="2495550" y="5153025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90" name="Freeform 14"/>
          <p:cNvSpPr>
            <a:spLocks/>
          </p:cNvSpPr>
          <p:nvPr/>
        </p:nvSpPr>
        <p:spPr bwMode="auto">
          <a:xfrm>
            <a:off x="3259138" y="5005388"/>
            <a:ext cx="954087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460750" y="42672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29392" name="Oval 16"/>
          <p:cNvSpPr>
            <a:spLocks noChangeArrowheads="1"/>
          </p:cNvSpPr>
          <p:nvPr/>
        </p:nvSpPr>
        <p:spPr bwMode="auto">
          <a:xfrm>
            <a:off x="3462338" y="4284663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93" name="Oval 18"/>
          <p:cNvSpPr>
            <a:spLocks noChangeArrowheads="1"/>
          </p:cNvSpPr>
          <p:nvPr/>
        </p:nvSpPr>
        <p:spPr bwMode="auto">
          <a:xfrm rot="10800000">
            <a:off x="4937125" y="604996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94" name="Text Box 19"/>
          <p:cNvSpPr txBox="1">
            <a:spLocks noChangeArrowheads="1"/>
          </p:cNvSpPr>
          <p:nvPr/>
        </p:nvSpPr>
        <p:spPr bwMode="auto">
          <a:xfrm>
            <a:off x="1084263" y="59944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29395" name="Oval 20"/>
          <p:cNvSpPr>
            <a:spLocks noChangeArrowheads="1"/>
          </p:cNvSpPr>
          <p:nvPr/>
        </p:nvSpPr>
        <p:spPr bwMode="auto">
          <a:xfrm rot="10800000">
            <a:off x="976313" y="59944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396" name="Line 21"/>
          <p:cNvSpPr>
            <a:spLocks noChangeShapeType="1"/>
          </p:cNvSpPr>
          <p:nvPr/>
        </p:nvSpPr>
        <p:spPr bwMode="auto">
          <a:xfrm>
            <a:off x="2128838" y="2754313"/>
            <a:ext cx="1366837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97" name="Line 23"/>
          <p:cNvSpPr>
            <a:spLocks noChangeShapeType="1"/>
          </p:cNvSpPr>
          <p:nvPr/>
        </p:nvSpPr>
        <p:spPr bwMode="auto">
          <a:xfrm rot="5400000">
            <a:off x="2129632" y="2753519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98" name="Line 24"/>
          <p:cNvSpPr>
            <a:spLocks noChangeShapeType="1"/>
          </p:cNvSpPr>
          <p:nvPr/>
        </p:nvSpPr>
        <p:spPr bwMode="auto">
          <a:xfrm>
            <a:off x="3497263" y="4338638"/>
            <a:ext cx="1439862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399" name="Line 25"/>
          <p:cNvSpPr>
            <a:spLocks noChangeShapeType="1"/>
          </p:cNvSpPr>
          <p:nvPr/>
        </p:nvSpPr>
        <p:spPr bwMode="auto">
          <a:xfrm flipH="1">
            <a:off x="976313" y="4338638"/>
            <a:ext cx="2519362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0" name="Line 26"/>
          <p:cNvSpPr>
            <a:spLocks noChangeShapeType="1"/>
          </p:cNvSpPr>
          <p:nvPr/>
        </p:nvSpPr>
        <p:spPr bwMode="auto">
          <a:xfrm flipH="1">
            <a:off x="5010150" y="3617913"/>
            <a:ext cx="430213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1" name="Line 27"/>
          <p:cNvSpPr>
            <a:spLocks noChangeShapeType="1"/>
          </p:cNvSpPr>
          <p:nvPr/>
        </p:nvSpPr>
        <p:spPr bwMode="auto">
          <a:xfrm flipH="1">
            <a:off x="976313" y="2825750"/>
            <a:ext cx="1152525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2" name="Line 28"/>
          <p:cNvSpPr>
            <a:spLocks noChangeShapeType="1"/>
          </p:cNvSpPr>
          <p:nvPr/>
        </p:nvSpPr>
        <p:spPr bwMode="auto">
          <a:xfrm flipH="1">
            <a:off x="3497263" y="3617913"/>
            <a:ext cx="1871662" cy="72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3" name="Line 29"/>
          <p:cNvSpPr>
            <a:spLocks noChangeShapeType="1"/>
          </p:cNvSpPr>
          <p:nvPr/>
        </p:nvSpPr>
        <p:spPr bwMode="auto">
          <a:xfrm flipH="1" flipV="1">
            <a:off x="976313" y="5997575"/>
            <a:ext cx="3960812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4" name="Line 30"/>
          <p:cNvSpPr>
            <a:spLocks noChangeShapeType="1"/>
          </p:cNvSpPr>
          <p:nvPr/>
        </p:nvSpPr>
        <p:spPr bwMode="auto">
          <a:xfrm flipH="1" flipV="1">
            <a:off x="2200275" y="2825750"/>
            <a:ext cx="3240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5" name="Line 31"/>
          <p:cNvSpPr>
            <a:spLocks noChangeShapeType="1"/>
          </p:cNvSpPr>
          <p:nvPr/>
        </p:nvSpPr>
        <p:spPr bwMode="auto">
          <a:xfrm rot="16200000" flipH="1">
            <a:off x="3495676" y="3617912"/>
            <a:ext cx="1871662" cy="72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6" name="Line 32"/>
          <p:cNvSpPr>
            <a:spLocks noChangeShapeType="1"/>
          </p:cNvSpPr>
          <p:nvPr/>
        </p:nvSpPr>
        <p:spPr bwMode="auto">
          <a:xfrm rot="-5400000" flipH="1" flipV="1">
            <a:off x="2349501" y="3048000"/>
            <a:ext cx="2868612" cy="7191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7" name="Line 33"/>
          <p:cNvSpPr>
            <a:spLocks noChangeShapeType="1"/>
          </p:cNvSpPr>
          <p:nvPr/>
        </p:nvSpPr>
        <p:spPr bwMode="auto">
          <a:xfrm rot="16200000" flipH="1">
            <a:off x="4934744" y="3693319"/>
            <a:ext cx="417512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8" name="Line 34"/>
          <p:cNvSpPr>
            <a:spLocks noChangeShapeType="1"/>
          </p:cNvSpPr>
          <p:nvPr/>
        </p:nvSpPr>
        <p:spPr bwMode="auto">
          <a:xfrm rot="-5400000">
            <a:off x="3497262" y="4338638"/>
            <a:ext cx="1439863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09" name="Line 35"/>
          <p:cNvSpPr>
            <a:spLocks noChangeShapeType="1"/>
          </p:cNvSpPr>
          <p:nvPr/>
        </p:nvSpPr>
        <p:spPr bwMode="auto">
          <a:xfrm rot="5400000" flipH="1" flipV="1">
            <a:off x="1600994" y="5368131"/>
            <a:ext cx="2711450" cy="714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10" name="Line 36"/>
          <p:cNvSpPr>
            <a:spLocks noChangeShapeType="1"/>
          </p:cNvSpPr>
          <p:nvPr/>
        </p:nvSpPr>
        <p:spPr bwMode="auto">
          <a:xfrm rot="16200000" flipH="1">
            <a:off x="1132682" y="2983706"/>
            <a:ext cx="1085850" cy="2922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11" name="Line 37"/>
          <p:cNvSpPr>
            <a:spLocks noChangeShapeType="1"/>
          </p:cNvSpPr>
          <p:nvPr/>
        </p:nvSpPr>
        <p:spPr bwMode="auto">
          <a:xfrm rot="5400000" flipH="1">
            <a:off x="977107" y="4337844"/>
            <a:ext cx="2519362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12" name="Oval 38"/>
          <p:cNvSpPr>
            <a:spLocks noChangeArrowheads="1"/>
          </p:cNvSpPr>
          <p:nvPr/>
        </p:nvSpPr>
        <p:spPr bwMode="auto">
          <a:xfrm>
            <a:off x="1408113" y="2106613"/>
            <a:ext cx="1512887" cy="1439862"/>
          </a:xfrm>
          <a:prstGeom prst="ellipse">
            <a:avLst/>
          </a:prstGeom>
          <a:solidFill>
            <a:srgbClr val="00CC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413" name="Oval 39"/>
          <p:cNvSpPr>
            <a:spLocks noChangeArrowheads="1"/>
          </p:cNvSpPr>
          <p:nvPr/>
        </p:nvSpPr>
        <p:spPr bwMode="auto">
          <a:xfrm>
            <a:off x="2774950" y="3619500"/>
            <a:ext cx="1512888" cy="1439863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414" name="Oval 40"/>
          <p:cNvSpPr>
            <a:spLocks noChangeArrowheads="1"/>
          </p:cNvSpPr>
          <p:nvPr/>
        </p:nvSpPr>
        <p:spPr bwMode="auto">
          <a:xfrm>
            <a:off x="4721225" y="2825750"/>
            <a:ext cx="1512888" cy="1439863"/>
          </a:xfrm>
          <a:prstGeom prst="ellipse">
            <a:avLst/>
          </a:pr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29415" name="Text Box 43"/>
          <p:cNvSpPr txBox="1">
            <a:spLocks noChangeArrowheads="1"/>
          </p:cNvSpPr>
          <p:nvPr/>
        </p:nvSpPr>
        <p:spPr bwMode="auto">
          <a:xfrm>
            <a:off x="5045075" y="604996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29416" name="Forma livre 75"/>
          <p:cNvSpPr>
            <a:spLocks noChangeArrowheads="1"/>
          </p:cNvSpPr>
          <p:nvPr/>
        </p:nvSpPr>
        <p:spPr bwMode="auto">
          <a:xfrm>
            <a:off x="3951288" y="1903413"/>
            <a:ext cx="2416175" cy="3140075"/>
          </a:xfrm>
          <a:custGeom>
            <a:avLst/>
            <a:gdLst>
              <a:gd name="T0" fmla="*/ 474213 w 2415654"/>
              <a:gd name="T1" fmla="*/ 2091473 h 3138985"/>
              <a:gd name="T2" fmla="*/ 0 w 2415654"/>
              <a:gd name="T3" fmla="*/ 842113 h 3138985"/>
              <a:gd name="T4" fmla="*/ 206168 w 2415654"/>
              <a:gd name="T5" fmla="*/ 0 h 3138985"/>
              <a:gd name="T6" fmla="*/ 2426025 w 2415654"/>
              <a:gd name="T7" fmla="*/ 0 h 3138985"/>
              <a:gd name="T8" fmla="*/ 2432891 w 2415654"/>
              <a:gd name="T9" fmla="*/ 3175168 h 3138985"/>
              <a:gd name="T10" fmla="*/ 2336673 w 2415654"/>
              <a:gd name="T11" fmla="*/ 3168266 h 3138985"/>
              <a:gd name="T12" fmla="*/ 797222 w 2415654"/>
              <a:gd name="T13" fmla="*/ 2892168 h 3138985"/>
              <a:gd name="T14" fmla="*/ 769731 w 2415654"/>
              <a:gd name="T15" fmla="*/ 2871459 h 3138985"/>
              <a:gd name="T16" fmla="*/ 439845 w 2415654"/>
              <a:gd name="T17" fmla="*/ 2008647 h 3138985"/>
              <a:gd name="T18" fmla="*/ 377987 w 2415654"/>
              <a:gd name="T19" fmla="*/ 1863694 h 3138985"/>
              <a:gd name="T20" fmla="*/ 377987 w 2415654"/>
              <a:gd name="T21" fmla="*/ 1863694 h 3138985"/>
              <a:gd name="T22" fmla="*/ 377987 w 2415654"/>
              <a:gd name="T23" fmla="*/ 1863694 h 31389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15654"/>
              <a:gd name="T37" fmla="*/ 0 h 3138985"/>
              <a:gd name="T38" fmla="*/ 2415654 w 2415654"/>
              <a:gd name="T39" fmla="*/ 3138985 h 31389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15654" h="3138985">
                <a:moveTo>
                  <a:pt x="470848" y="2067636"/>
                </a:moveTo>
                <a:lnTo>
                  <a:pt x="0" y="832513"/>
                </a:lnTo>
                <a:lnTo>
                  <a:pt x="204716" y="0"/>
                </a:lnTo>
                <a:lnTo>
                  <a:pt x="2408830" y="0"/>
                </a:lnTo>
                <a:cubicBezTo>
                  <a:pt x="2411105" y="1046328"/>
                  <a:pt x="2413379" y="2092657"/>
                  <a:pt x="2415654" y="3138985"/>
                </a:cubicBezTo>
                <a:lnTo>
                  <a:pt x="2320119" y="3132161"/>
                </a:lnTo>
                <a:lnTo>
                  <a:pt x="791570" y="2859206"/>
                </a:lnTo>
                <a:lnTo>
                  <a:pt x="764274" y="2838734"/>
                </a:lnTo>
                <a:lnTo>
                  <a:pt x="436728" y="1985749"/>
                </a:lnTo>
                <a:lnTo>
                  <a:pt x="375313" y="1842447"/>
                </a:lnTo>
              </a:path>
            </a:pathLst>
          </a:cu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17" name="Forma livre 84"/>
          <p:cNvSpPr>
            <a:spLocks noChangeArrowheads="1"/>
          </p:cNvSpPr>
          <p:nvPr/>
        </p:nvSpPr>
        <p:spPr bwMode="auto">
          <a:xfrm>
            <a:off x="136525" y="3856038"/>
            <a:ext cx="2797175" cy="2906712"/>
          </a:xfrm>
          <a:custGeom>
            <a:avLst/>
            <a:gdLst>
              <a:gd name="T0" fmla="*/ 0 w 2797791"/>
              <a:gd name="T1" fmla="*/ 0 h 2906973"/>
              <a:gd name="T2" fmla="*/ 1612340 w 2797791"/>
              <a:gd name="T3" fmla="*/ 619153 h 2906973"/>
              <a:gd name="T4" fmla="*/ 2777549 w 2797791"/>
              <a:gd name="T5" fmla="*/ 2360891 h 2906973"/>
              <a:gd name="T6" fmla="*/ 2763998 w 2797791"/>
              <a:gd name="T7" fmla="*/ 2898393 h 2906973"/>
              <a:gd name="T8" fmla="*/ 13548 w 2797791"/>
              <a:gd name="T9" fmla="*/ 2898393 h 2906973"/>
              <a:gd name="T10" fmla="*/ 0 w 2797791"/>
              <a:gd name="T11" fmla="*/ 0 h 29069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97791"/>
              <a:gd name="T19" fmla="*/ 0 h 2906973"/>
              <a:gd name="T20" fmla="*/ 2797791 w 2797791"/>
              <a:gd name="T21" fmla="*/ 2906973 h 29069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97791" h="2906973">
                <a:moveTo>
                  <a:pt x="0" y="0"/>
                </a:moveTo>
                <a:lnTo>
                  <a:pt x="1624083" y="620973"/>
                </a:lnTo>
                <a:lnTo>
                  <a:pt x="2797791" y="2367886"/>
                </a:lnTo>
                <a:lnTo>
                  <a:pt x="2784143" y="2906973"/>
                </a:lnTo>
                <a:lnTo>
                  <a:pt x="13647" y="290697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18" name="Forma livre 87"/>
          <p:cNvSpPr>
            <a:spLocks noChangeArrowheads="1"/>
          </p:cNvSpPr>
          <p:nvPr/>
        </p:nvSpPr>
        <p:spPr bwMode="auto">
          <a:xfrm>
            <a:off x="150813" y="1909763"/>
            <a:ext cx="4008437" cy="2552700"/>
          </a:xfrm>
          <a:custGeom>
            <a:avLst/>
            <a:gdLst>
              <a:gd name="T0" fmla="*/ 3663386 w 4008730"/>
              <a:gd name="T1" fmla="*/ 757794 h 2553005"/>
              <a:gd name="T2" fmla="*/ 3787419 w 4008730"/>
              <a:gd name="T3" fmla="*/ 823383 h 2553005"/>
              <a:gd name="T4" fmla="*/ 3999046 w 4008730"/>
              <a:gd name="T5" fmla="*/ 0 h 2553005"/>
              <a:gd name="T6" fmla="*/ 0 w 4008730"/>
              <a:gd name="T7" fmla="*/ 0 h 2553005"/>
              <a:gd name="T8" fmla="*/ 0 w 4008730"/>
              <a:gd name="T9" fmla="*/ 1923626 h 2553005"/>
              <a:gd name="T10" fmla="*/ 1620068 w 4008730"/>
              <a:gd name="T11" fmla="*/ 2542973 h 2553005"/>
              <a:gd name="T12" fmla="*/ 3663386 w 4008730"/>
              <a:gd name="T13" fmla="*/ 757794 h 2553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8730"/>
              <a:gd name="T22" fmla="*/ 0 h 2553005"/>
              <a:gd name="T23" fmla="*/ 4008730 w 4008730"/>
              <a:gd name="T24" fmla="*/ 2553005 h 2553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8730" h="2553005">
                <a:moveTo>
                  <a:pt x="3672230" y="760781"/>
                </a:moveTo>
                <a:lnTo>
                  <a:pt x="3796589" y="826618"/>
                </a:lnTo>
                <a:lnTo>
                  <a:pt x="4008730" y="0"/>
                </a:lnTo>
                <a:lnTo>
                  <a:pt x="0" y="0"/>
                </a:lnTo>
                <a:lnTo>
                  <a:pt x="0" y="1931213"/>
                </a:lnTo>
                <a:lnTo>
                  <a:pt x="1623974" y="2553005"/>
                </a:lnTo>
                <a:lnTo>
                  <a:pt x="3672230" y="76078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9419" name="Text Box 22"/>
          <p:cNvSpPr txBox="1">
            <a:spLocks noChangeArrowheads="1"/>
          </p:cNvSpPr>
          <p:nvPr/>
        </p:nvSpPr>
        <p:spPr bwMode="auto">
          <a:xfrm>
            <a:off x="6429375" y="2928938"/>
            <a:ext cx="257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5 – Influência</a:t>
            </a:r>
            <a:r>
              <a:rPr lang="en-US" altLang="pt-BR" sz="2000">
                <a:latin typeface="Trebuchet MS" pitchFamily="34" charset="0"/>
              </a:rPr>
              <a:t> </a:t>
            </a:r>
            <a:r>
              <a:rPr lang="pt-BR" altLang="pt-BR" sz="2000">
                <a:latin typeface="Trebuchet MS" pitchFamily="34" charset="0"/>
              </a:rPr>
              <a:t>de cada um dos postos pluviométricos</a:t>
            </a:r>
          </a:p>
        </p:txBody>
      </p:sp>
      <p:sp>
        <p:nvSpPr>
          <p:cNvPr id="229421" name="CaixaDeTexto 51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169933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tângulo 20"/>
          <p:cNvSpPr>
            <a:spLocks noChangeArrowheads="1"/>
          </p:cNvSpPr>
          <p:nvPr/>
        </p:nvSpPr>
        <p:spPr bwMode="auto">
          <a:xfrm>
            <a:off x="142875" y="1901825"/>
            <a:ext cx="6215063" cy="4857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27" name="Oval 41"/>
          <p:cNvSpPr>
            <a:spLocks noChangeArrowheads="1"/>
          </p:cNvSpPr>
          <p:nvPr/>
        </p:nvSpPr>
        <p:spPr bwMode="auto">
          <a:xfrm>
            <a:off x="4216400" y="5346700"/>
            <a:ext cx="1512888" cy="1439863"/>
          </a:xfrm>
          <a:prstGeom prst="ellipse">
            <a:avLst/>
          </a:pr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28" name="Oval 42"/>
          <p:cNvSpPr>
            <a:spLocks noChangeArrowheads="1"/>
          </p:cNvSpPr>
          <p:nvPr/>
        </p:nvSpPr>
        <p:spPr bwMode="auto">
          <a:xfrm>
            <a:off x="255588" y="5346700"/>
            <a:ext cx="1512887" cy="1439863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29" name="Text Box 3"/>
          <p:cNvSpPr txBox="1">
            <a:spLocks noChangeArrowheads="1"/>
          </p:cNvSpPr>
          <p:nvPr/>
        </p:nvSpPr>
        <p:spPr bwMode="auto">
          <a:xfrm>
            <a:off x="2127250" y="2500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31430" name="Text Box 4"/>
          <p:cNvSpPr txBox="1">
            <a:spLocks noChangeArrowheads="1"/>
          </p:cNvSpPr>
          <p:nvPr/>
        </p:nvSpPr>
        <p:spPr bwMode="auto">
          <a:xfrm>
            <a:off x="5548313" y="35306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31431" name="Group 5"/>
          <p:cNvGrpSpPr>
            <a:grpSpLocks/>
          </p:cNvGrpSpPr>
          <p:nvPr/>
        </p:nvGrpSpPr>
        <p:grpSpPr bwMode="auto">
          <a:xfrm>
            <a:off x="687388" y="2106613"/>
            <a:ext cx="5111750" cy="4176712"/>
            <a:chOff x="1837" y="1389"/>
            <a:chExt cx="3220" cy="2631"/>
          </a:xfrm>
        </p:grpSpPr>
        <p:sp>
          <p:nvSpPr>
            <p:cNvPr id="231473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474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1432" name="Oval 8"/>
          <p:cNvSpPr>
            <a:spLocks noChangeArrowheads="1"/>
          </p:cNvSpPr>
          <p:nvPr/>
        </p:nvSpPr>
        <p:spPr bwMode="auto">
          <a:xfrm>
            <a:off x="2128838" y="2771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33" name="Oval 9"/>
          <p:cNvSpPr>
            <a:spLocks noChangeArrowheads="1"/>
          </p:cNvSpPr>
          <p:nvPr/>
        </p:nvSpPr>
        <p:spPr bwMode="auto">
          <a:xfrm rot="10800000">
            <a:off x="5440363" y="35306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34" name="Freeform 10"/>
          <p:cNvSpPr>
            <a:spLocks/>
          </p:cNvSpPr>
          <p:nvPr/>
        </p:nvSpPr>
        <p:spPr bwMode="auto">
          <a:xfrm>
            <a:off x="3067050" y="2187575"/>
            <a:ext cx="455613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35" name="Freeform 11"/>
          <p:cNvSpPr>
            <a:spLocks/>
          </p:cNvSpPr>
          <p:nvPr/>
        </p:nvSpPr>
        <p:spPr bwMode="auto">
          <a:xfrm>
            <a:off x="2149475" y="4016375"/>
            <a:ext cx="928688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36" name="Freeform 12"/>
          <p:cNvSpPr>
            <a:spLocks/>
          </p:cNvSpPr>
          <p:nvPr/>
        </p:nvSpPr>
        <p:spPr bwMode="auto">
          <a:xfrm>
            <a:off x="3436938" y="3448050"/>
            <a:ext cx="1458912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37" name="Freeform 13"/>
          <p:cNvSpPr>
            <a:spLocks/>
          </p:cNvSpPr>
          <p:nvPr/>
        </p:nvSpPr>
        <p:spPr bwMode="auto">
          <a:xfrm>
            <a:off x="2495550" y="5153025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38" name="Freeform 14"/>
          <p:cNvSpPr>
            <a:spLocks/>
          </p:cNvSpPr>
          <p:nvPr/>
        </p:nvSpPr>
        <p:spPr bwMode="auto">
          <a:xfrm>
            <a:off x="3259138" y="5005388"/>
            <a:ext cx="954087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3460750" y="42672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31440" name="Oval 16"/>
          <p:cNvSpPr>
            <a:spLocks noChangeArrowheads="1"/>
          </p:cNvSpPr>
          <p:nvPr/>
        </p:nvSpPr>
        <p:spPr bwMode="auto">
          <a:xfrm>
            <a:off x="3462338" y="4284663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41" name="Oval 18"/>
          <p:cNvSpPr>
            <a:spLocks noChangeArrowheads="1"/>
          </p:cNvSpPr>
          <p:nvPr/>
        </p:nvSpPr>
        <p:spPr bwMode="auto">
          <a:xfrm rot="10800000">
            <a:off x="4937125" y="604996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42" name="Text Box 19"/>
          <p:cNvSpPr txBox="1">
            <a:spLocks noChangeArrowheads="1"/>
          </p:cNvSpPr>
          <p:nvPr/>
        </p:nvSpPr>
        <p:spPr bwMode="auto">
          <a:xfrm>
            <a:off x="1084263" y="59944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31443" name="Oval 20"/>
          <p:cNvSpPr>
            <a:spLocks noChangeArrowheads="1"/>
          </p:cNvSpPr>
          <p:nvPr/>
        </p:nvSpPr>
        <p:spPr bwMode="auto">
          <a:xfrm rot="10800000">
            <a:off x="976313" y="59944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44" name="Line 21"/>
          <p:cNvSpPr>
            <a:spLocks noChangeShapeType="1"/>
          </p:cNvSpPr>
          <p:nvPr/>
        </p:nvSpPr>
        <p:spPr bwMode="auto">
          <a:xfrm>
            <a:off x="2128838" y="2754313"/>
            <a:ext cx="1366837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45" name="Line 23"/>
          <p:cNvSpPr>
            <a:spLocks noChangeShapeType="1"/>
          </p:cNvSpPr>
          <p:nvPr/>
        </p:nvSpPr>
        <p:spPr bwMode="auto">
          <a:xfrm rot="5400000">
            <a:off x="2129632" y="2753519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46" name="Line 24"/>
          <p:cNvSpPr>
            <a:spLocks noChangeShapeType="1"/>
          </p:cNvSpPr>
          <p:nvPr/>
        </p:nvSpPr>
        <p:spPr bwMode="auto">
          <a:xfrm>
            <a:off x="3497263" y="4338638"/>
            <a:ext cx="1439862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47" name="Line 25"/>
          <p:cNvSpPr>
            <a:spLocks noChangeShapeType="1"/>
          </p:cNvSpPr>
          <p:nvPr/>
        </p:nvSpPr>
        <p:spPr bwMode="auto">
          <a:xfrm flipH="1">
            <a:off x="976313" y="4338638"/>
            <a:ext cx="2519362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48" name="Line 26"/>
          <p:cNvSpPr>
            <a:spLocks noChangeShapeType="1"/>
          </p:cNvSpPr>
          <p:nvPr/>
        </p:nvSpPr>
        <p:spPr bwMode="auto">
          <a:xfrm flipH="1">
            <a:off x="5010150" y="3617913"/>
            <a:ext cx="430213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49" name="Line 27"/>
          <p:cNvSpPr>
            <a:spLocks noChangeShapeType="1"/>
          </p:cNvSpPr>
          <p:nvPr/>
        </p:nvSpPr>
        <p:spPr bwMode="auto">
          <a:xfrm flipH="1">
            <a:off x="976313" y="2825750"/>
            <a:ext cx="1152525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0" name="Line 28"/>
          <p:cNvSpPr>
            <a:spLocks noChangeShapeType="1"/>
          </p:cNvSpPr>
          <p:nvPr/>
        </p:nvSpPr>
        <p:spPr bwMode="auto">
          <a:xfrm flipH="1">
            <a:off x="3497263" y="3617913"/>
            <a:ext cx="1871662" cy="72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1" name="Line 29"/>
          <p:cNvSpPr>
            <a:spLocks noChangeShapeType="1"/>
          </p:cNvSpPr>
          <p:nvPr/>
        </p:nvSpPr>
        <p:spPr bwMode="auto">
          <a:xfrm flipH="1" flipV="1">
            <a:off x="976313" y="5997575"/>
            <a:ext cx="3960812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2" name="Line 30"/>
          <p:cNvSpPr>
            <a:spLocks noChangeShapeType="1"/>
          </p:cNvSpPr>
          <p:nvPr/>
        </p:nvSpPr>
        <p:spPr bwMode="auto">
          <a:xfrm flipH="1" flipV="1">
            <a:off x="2200275" y="2825750"/>
            <a:ext cx="3240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3" name="Line 31"/>
          <p:cNvSpPr>
            <a:spLocks noChangeShapeType="1"/>
          </p:cNvSpPr>
          <p:nvPr/>
        </p:nvSpPr>
        <p:spPr bwMode="auto">
          <a:xfrm rot="16200000" flipH="1">
            <a:off x="3495676" y="3617912"/>
            <a:ext cx="1871662" cy="72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4" name="Line 32"/>
          <p:cNvSpPr>
            <a:spLocks noChangeShapeType="1"/>
          </p:cNvSpPr>
          <p:nvPr/>
        </p:nvSpPr>
        <p:spPr bwMode="auto">
          <a:xfrm rot="-5400000" flipH="1" flipV="1">
            <a:off x="2349501" y="3048000"/>
            <a:ext cx="2868612" cy="7191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5" name="Line 33"/>
          <p:cNvSpPr>
            <a:spLocks noChangeShapeType="1"/>
          </p:cNvSpPr>
          <p:nvPr/>
        </p:nvSpPr>
        <p:spPr bwMode="auto">
          <a:xfrm rot="16200000" flipH="1">
            <a:off x="4934744" y="3693319"/>
            <a:ext cx="417512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6" name="Line 34"/>
          <p:cNvSpPr>
            <a:spLocks noChangeShapeType="1"/>
          </p:cNvSpPr>
          <p:nvPr/>
        </p:nvSpPr>
        <p:spPr bwMode="auto">
          <a:xfrm rot="-5400000">
            <a:off x="3497262" y="4338638"/>
            <a:ext cx="1439863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7" name="Line 35"/>
          <p:cNvSpPr>
            <a:spLocks noChangeShapeType="1"/>
          </p:cNvSpPr>
          <p:nvPr/>
        </p:nvSpPr>
        <p:spPr bwMode="auto">
          <a:xfrm rot="5400000" flipH="1" flipV="1">
            <a:off x="1600994" y="5368131"/>
            <a:ext cx="2711450" cy="714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8" name="Line 36"/>
          <p:cNvSpPr>
            <a:spLocks noChangeShapeType="1"/>
          </p:cNvSpPr>
          <p:nvPr/>
        </p:nvSpPr>
        <p:spPr bwMode="auto">
          <a:xfrm rot="16200000" flipH="1">
            <a:off x="1132682" y="2983706"/>
            <a:ext cx="1085850" cy="2922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59" name="Line 37"/>
          <p:cNvSpPr>
            <a:spLocks noChangeShapeType="1"/>
          </p:cNvSpPr>
          <p:nvPr/>
        </p:nvSpPr>
        <p:spPr bwMode="auto">
          <a:xfrm rot="5400000" flipH="1">
            <a:off x="977107" y="4337844"/>
            <a:ext cx="2519362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60" name="Oval 38"/>
          <p:cNvSpPr>
            <a:spLocks noChangeArrowheads="1"/>
          </p:cNvSpPr>
          <p:nvPr/>
        </p:nvSpPr>
        <p:spPr bwMode="auto">
          <a:xfrm>
            <a:off x="1408113" y="2106613"/>
            <a:ext cx="1512887" cy="1439862"/>
          </a:xfrm>
          <a:prstGeom prst="ellipse">
            <a:avLst/>
          </a:prstGeom>
          <a:solidFill>
            <a:srgbClr val="00CC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61" name="Oval 39"/>
          <p:cNvSpPr>
            <a:spLocks noChangeArrowheads="1"/>
          </p:cNvSpPr>
          <p:nvPr/>
        </p:nvSpPr>
        <p:spPr bwMode="auto">
          <a:xfrm>
            <a:off x="2774950" y="3619500"/>
            <a:ext cx="1512888" cy="1439863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62" name="Oval 40"/>
          <p:cNvSpPr>
            <a:spLocks noChangeArrowheads="1"/>
          </p:cNvSpPr>
          <p:nvPr/>
        </p:nvSpPr>
        <p:spPr bwMode="auto">
          <a:xfrm>
            <a:off x="4721225" y="2825750"/>
            <a:ext cx="1512888" cy="1439863"/>
          </a:xfrm>
          <a:prstGeom prst="ellipse">
            <a:avLst/>
          </a:pr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1463" name="Text Box 43"/>
          <p:cNvSpPr txBox="1">
            <a:spLocks noChangeArrowheads="1"/>
          </p:cNvSpPr>
          <p:nvPr/>
        </p:nvSpPr>
        <p:spPr bwMode="auto">
          <a:xfrm>
            <a:off x="5045075" y="604996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31464" name="Forma livre 75"/>
          <p:cNvSpPr>
            <a:spLocks noChangeArrowheads="1"/>
          </p:cNvSpPr>
          <p:nvPr/>
        </p:nvSpPr>
        <p:spPr bwMode="auto">
          <a:xfrm>
            <a:off x="3951288" y="1903413"/>
            <a:ext cx="2416175" cy="3140075"/>
          </a:xfrm>
          <a:custGeom>
            <a:avLst/>
            <a:gdLst>
              <a:gd name="T0" fmla="*/ 474213 w 2415654"/>
              <a:gd name="T1" fmla="*/ 2091473 h 3138985"/>
              <a:gd name="T2" fmla="*/ 0 w 2415654"/>
              <a:gd name="T3" fmla="*/ 842113 h 3138985"/>
              <a:gd name="T4" fmla="*/ 206168 w 2415654"/>
              <a:gd name="T5" fmla="*/ 0 h 3138985"/>
              <a:gd name="T6" fmla="*/ 2426025 w 2415654"/>
              <a:gd name="T7" fmla="*/ 0 h 3138985"/>
              <a:gd name="T8" fmla="*/ 2432891 w 2415654"/>
              <a:gd name="T9" fmla="*/ 3175168 h 3138985"/>
              <a:gd name="T10" fmla="*/ 2336673 w 2415654"/>
              <a:gd name="T11" fmla="*/ 3168266 h 3138985"/>
              <a:gd name="T12" fmla="*/ 797222 w 2415654"/>
              <a:gd name="T13" fmla="*/ 2892168 h 3138985"/>
              <a:gd name="T14" fmla="*/ 769731 w 2415654"/>
              <a:gd name="T15" fmla="*/ 2871459 h 3138985"/>
              <a:gd name="T16" fmla="*/ 439845 w 2415654"/>
              <a:gd name="T17" fmla="*/ 2008647 h 3138985"/>
              <a:gd name="T18" fmla="*/ 377987 w 2415654"/>
              <a:gd name="T19" fmla="*/ 1863694 h 3138985"/>
              <a:gd name="T20" fmla="*/ 377987 w 2415654"/>
              <a:gd name="T21" fmla="*/ 1863694 h 3138985"/>
              <a:gd name="T22" fmla="*/ 377987 w 2415654"/>
              <a:gd name="T23" fmla="*/ 1863694 h 31389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15654"/>
              <a:gd name="T37" fmla="*/ 0 h 3138985"/>
              <a:gd name="T38" fmla="*/ 2415654 w 2415654"/>
              <a:gd name="T39" fmla="*/ 3138985 h 31389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15654" h="3138985">
                <a:moveTo>
                  <a:pt x="470848" y="2067636"/>
                </a:moveTo>
                <a:lnTo>
                  <a:pt x="0" y="832513"/>
                </a:lnTo>
                <a:lnTo>
                  <a:pt x="204716" y="0"/>
                </a:lnTo>
                <a:lnTo>
                  <a:pt x="2408830" y="0"/>
                </a:lnTo>
                <a:cubicBezTo>
                  <a:pt x="2411105" y="1046328"/>
                  <a:pt x="2413379" y="2092657"/>
                  <a:pt x="2415654" y="3138985"/>
                </a:cubicBezTo>
                <a:lnTo>
                  <a:pt x="2320119" y="3132161"/>
                </a:lnTo>
                <a:lnTo>
                  <a:pt x="791570" y="2859206"/>
                </a:lnTo>
                <a:lnTo>
                  <a:pt x="764274" y="2838734"/>
                </a:lnTo>
                <a:lnTo>
                  <a:pt x="436728" y="1985749"/>
                </a:lnTo>
                <a:lnTo>
                  <a:pt x="375313" y="1842447"/>
                </a:lnTo>
              </a:path>
            </a:pathLst>
          </a:cu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65" name="Forma livre 81"/>
          <p:cNvSpPr>
            <a:spLocks noChangeArrowheads="1"/>
          </p:cNvSpPr>
          <p:nvPr/>
        </p:nvSpPr>
        <p:spPr bwMode="auto">
          <a:xfrm>
            <a:off x="2921000" y="4749800"/>
            <a:ext cx="3446463" cy="2012950"/>
          </a:xfrm>
          <a:custGeom>
            <a:avLst/>
            <a:gdLst>
              <a:gd name="T0" fmla="*/ 1150850 w 3446060"/>
              <a:gd name="T1" fmla="*/ 579139 h 2013045"/>
              <a:gd name="T2" fmla="*/ 13714 w 3446060"/>
              <a:gd name="T3" fmla="*/ 1519349 h 2013045"/>
              <a:gd name="T4" fmla="*/ 0 w 3446060"/>
              <a:gd name="T5" fmla="*/ 2009910 h 2013045"/>
              <a:gd name="T6" fmla="*/ 3452512 w 3446060"/>
              <a:gd name="T7" fmla="*/ 2009910 h 2013045"/>
              <a:gd name="T8" fmla="*/ 3459371 w 3446060"/>
              <a:gd name="T9" fmla="*/ 286170 h 2013045"/>
              <a:gd name="T10" fmla="*/ 1829019 w 3446060"/>
              <a:gd name="T11" fmla="*/ 0 h 2013045"/>
              <a:gd name="T12" fmla="*/ 1150850 w 3446060"/>
              <a:gd name="T13" fmla="*/ 579139 h 2013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6060"/>
              <a:gd name="T22" fmla="*/ 0 h 2013045"/>
              <a:gd name="T23" fmla="*/ 3446060 w 3446060"/>
              <a:gd name="T24" fmla="*/ 2013045 h 2013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6060" h="2013045">
                <a:moveTo>
                  <a:pt x="1146412" y="580030"/>
                </a:moveTo>
                <a:lnTo>
                  <a:pt x="13648" y="1521725"/>
                </a:lnTo>
                <a:lnTo>
                  <a:pt x="0" y="2013045"/>
                </a:lnTo>
                <a:lnTo>
                  <a:pt x="3439236" y="2013045"/>
                </a:lnTo>
                <a:cubicBezTo>
                  <a:pt x="3441511" y="1437564"/>
                  <a:pt x="3443785" y="862084"/>
                  <a:pt x="3446060" y="286603"/>
                </a:cubicBezTo>
                <a:lnTo>
                  <a:pt x="1821976" y="0"/>
                </a:lnTo>
                <a:lnTo>
                  <a:pt x="1146412" y="580030"/>
                </a:lnTo>
                <a:close/>
              </a:path>
            </a:pathLst>
          </a:cu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66" name="Forma livre 84"/>
          <p:cNvSpPr>
            <a:spLocks noChangeArrowheads="1"/>
          </p:cNvSpPr>
          <p:nvPr/>
        </p:nvSpPr>
        <p:spPr bwMode="auto">
          <a:xfrm>
            <a:off x="136525" y="3856038"/>
            <a:ext cx="2797175" cy="2906712"/>
          </a:xfrm>
          <a:custGeom>
            <a:avLst/>
            <a:gdLst>
              <a:gd name="T0" fmla="*/ 0 w 2797791"/>
              <a:gd name="T1" fmla="*/ 0 h 2906973"/>
              <a:gd name="T2" fmla="*/ 1612340 w 2797791"/>
              <a:gd name="T3" fmla="*/ 619153 h 2906973"/>
              <a:gd name="T4" fmla="*/ 2777549 w 2797791"/>
              <a:gd name="T5" fmla="*/ 2360891 h 2906973"/>
              <a:gd name="T6" fmla="*/ 2763998 w 2797791"/>
              <a:gd name="T7" fmla="*/ 2898393 h 2906973"/>
              <a:gd name="T8" fmla="*/ 13548 w 2797791"/>
              <a:gd name="T9" fmla="*/ 2898393 h 2906973"/>
              <a:gd name="T10" fmla="*/ 0 w 2797791"/>
              <a:gd name="T11" fmla="*/ 0 h 29069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97791"/>
              <a:gd name="T19" fmla="*/ 0 h 2906973"/>
              <a:gd name="T20" fmla="*/ 2797791 w 2797791"/>
              <a:gd name="T21" fmla="*/ 2906973 h 29069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97791" h="2906973">
                <a:moveTo>
                  <a:pt x="0" y="0"/>
                </a:moveTo>
                <a:lnTo>
                  <a:pt x="1624083" y="620973"/>
                </a:lnTo>
                <a:lnTo>
                  <a:pt x="2797791" y="2367886"/>
                </a:lnTo>
                <a:lnTo>
                  <a:pt x="2784143" y="2906973"/>
                </a:lnTo>
                <a:lnTo>
                  <a:pt x="13647" y="290697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67" name="Forma livre 87"/>
          <p:cNvSpPr>
            <a:spLocks noChangeArrowheads="1"/>
          </p:cNvSpPr>
          <p:nvPr/>
        </p:nvSpPr>
        <p:spPr bwMode="auto">
          <a:xfrm>
            <a:off x="150813" y="1909763"/>
            <a:ext cx="4008437" cy="2552700"/>
          </a:xfrm>
          <a:custGeom>
            <a:avLst/>
            <a:gdLst>
              <a:gd name="T0" fmla="*/ 3663386 w 4008730"/>
              <a:gd name="T1" fmla="*/ 757794 h 2553005"/>
              <a:gd name="T2" fmla="*/ 3787419 w 4008730"/>
              <a:gd name="T3" fmla="*/ 823383 h 2553005"/>
              <a:gd name="T4" fmla="*/ 3999046 w 4008730"/>
              <a:gd name="T5" fmla="*/ 0 h 2553005"/>
              <a:gd name="T6" fmla="*/ 0 w 4008730"/>
              <a:gd name="T7" fmla="*/ 0 h 2553005"/>
              <a:gd name="T8" fmla="*/ 0 w 4008730"/>
              <a:gd name="T9" fmla="*/ 1923626 h 2553005"/>
              <a:gd name="T10" fmla="*/ 1620068 w 4008730"/>
              <a:gd name="T11" fmla="*/ 2542973 h 2553005"/>
              <a:gd name="T12" fmla="*/ 3663386 w 4008730"/>
              <a:gd name="T13" fmla="*/ 757794 h 2553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8730"/>
              <a:gd name="T22" fmla="*/ 0 h 2553005"/>
              <a:gd name="T23" fmla="*/ 4008730 w 4008730"/>
              <a:gd name="T24" fmla="*/ 2553005 h 2553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8730" h="2553005">
                <a:moveTo>
                  <a:pt x="3672230" y="760781"/>
                </a:moveTo>
                <a:lnTo>
                  <a:pt x="3796589" y="826618"/>
                </a:lnTo>
                <a:lnTo>
                  <a:pt x="4008730" y="0"/>
                </a:lnTo>
                <a:lnTo>
                  <a:pt x="0" y="0"/>
                </a:lnTo>
                <a:lnTo>
                  <a:pt x="0" y="1931213"/>
                </a:lnTo>
                <a:lnTo>
                  <a:pt x="1623974" y="2553005"/>
                </a:lnTo>
                <a:lnTo>
                  <a:pt x="3672230" y="76078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1468" name="Text Box 22"/>
          <p:cNvSpPr txBox="1">
            <a:spLocks noChangeArrowheads="1"/>
          </p:cNvSpPr>
          <p:nvPr/>
        </p:nvSpPr>
        <p:spPr bwMode="auto">
          <a:xfrm>
            <a:off x="6429375" y="2928938"/>
            <a:ext cx="257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5 – Influência</a:t>
            </a:r>
            <a:r>
              <a:rPr lang="en-US" altLang="pt-BR" sz="2000">
                <a:latin typeface="Trebuchet MS" pitchFamily="34" charset="0"/>
              </a:rPr>
              <a:t> </a:t>
            </a:r>
            <a:r>
              <a:rPr lang="pt-BR" altLang="pt-BR" sz="2000">
                <a:latin typeface="Trebuchet MS" pitchFamily="34" charset="0"/>
              </a:rPr>
              <a:t>de cada um dos postos pluviométricos</a:t>
            </a:r>
          </a:p>
        </p:txBody>
      </p:sp>
      <p:sp>
        <p:nvSpPr>
          <p:cNvPr id="231470" name="CaixaDeTexto 52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209863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2588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Relação Intensidade, duração, frequência (i-d-f)</a:t>
            </a:r>
          </a:p>
        </p:txBody>
      </p:sp>
      <p:sp>
        <p:nvSpPr>
          <p:cNvPr id="62467" name="Text Box 9"/>
          <p:cNvSpPr txBox="1">
            <a:spLocks noChangeArrowheads="1"/>
          </p:cNvSpPr>
          <p:nvPr/>
        </p:nvSpPr>
        <p:spPr bwMode="auto">
          <a:xfrm>
            <a:off x="755650" y="1700213"/>
            <a:ext cx="7488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Correlacionando intensidades e durações das chuvas, verifica-se que quanto mais intensa a precipitação, menor será sua duração</a:t>
            </a:r>
          </a:p>
        </p:txBody>
      </p:sp>
      <p:sp>
        <p:nvSpPr>
          <p:cNvPr id="62468" name="Text Box 10"/>
          <p:cNvSpPr txBox="1">
            <a:spLocks noChangeArrowheads="1"/>
          </p:cNvSpPr>
          <p:nvPr/>
        </p:nvSpPr>
        <p:spPr bwMode="auto">
          <a:xfrm>
            <a:off x="755650" y="3141663"/>
            <a:ext cx="7488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Da mesma forma, quanto menor for a frequência (ou probabilidade) de ocorrência, maior será a intensidade</a:t>
            </a:r>
          </a:p>
        </p:txBody>
      </p:sp>
      <p:sp>
        <p:nvSpPr>
          <p:cNvPr id="62469" name="Text Box 11"/>
          <p:cNvSpPr txBox="1">
            <a:spLocks noChangeArrowheads="1"/>
          </p:cNvSpPr>
          <p:nvPr/>
        </p:nvSpPr>
        <p:spPr bwMode="auto">
          <a:xfrm>
            <a:off x="755650" y="4797425"/>
            <a:ext cx="7488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Dessa forma, as precipitações máximas são retratadas pontualmente pelas curvas intensidade, duração e frequência (i-d-f)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tângulo 20"/>
          <p:cNvSpPr>
            <a:spLocks noChangeArrowheads="1"/>
          </p:cNvSpPr>
          <p:nvPr/>
        </p:nvSpPr>
        <p:spPr bwMode="auto">
          <a:xfrm>
            <a:off x="142875" y="1901825"/>
            <a:ext cx="6215063" cy="4857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75" name="Oval 41"/>
          <p:cNvSpPr>
            <a:spLocks noChangeArrowheads="1"/>
          </p:cNvSpPr>
          <p:nvPr/>
        </p:nvSpPr>
        <p:spPr bwMode="auto">
          <a:xfrm>
            <a:off x="4216400" y="5346700"/>
            <a:ext cx="1512888" cy="1439863"/>
          </a:xfrm>
          <a:prstGeom prst="ellipse">
            <a:avLst/>
          </a:pr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76" name="Oval 42"/>
          <p:cNvSpPr>
            <a:spLocks noChangeArrowheads="1"/>
          </p:cNvSpPr>
          <p:nvPr/>
        </p:nvSpPr>
        <p:spPr bwMode="auto">
          <a:xfrm>
            <a:off x="255588" y="5346700"/>
            <a:ext cx="1512887" cy="1439863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77" name="Text Box 3"/>
          <p:cNvSpPr txBox="1">
            <a:spLocks noChangeArrowheads="1"/>
          </p:cNvSpPr>
          <p:nvPr/>
        </p:nvSpPr>
        <p:spPr bwMode="auto">
          <a:xfrm>
            <a:off x="2127250" y="2500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33478" name="Text Box 4"/>
          <p:cNvSpPr txBox="1">
            <a:spLocks noChangeArrowheads="1"/>
          </p:cNvSpPr>
          <p:nvPr/>
        </p:nvSpPr>
        <p:spPr bwMode="auto">
          <a:xfrm>
            <a:off x="5548313" y="35306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33479" name="Group 5"/>
          <p:cNvGrpSpPr>
            <a:grpSpLocks/>
          </p:cNvGrpSpPr>
          <p:nvPr/>
        </p:nvGrpSpPr>
        <p:grpSpPr bwMode="auto">
          <a:xfrm>
            <a:off x="687388" y="2106613"/>
            <a:ext cx="5111750" cy="4176712"/>
            <a:chOff x="1837" y="1389"/>
            <a:chExt cx="3220" cy="2631"/>
          </a:xfrm>
        </p:grpSpPr>
        <p:sp>
          <p:nvSpPr>
            <p:cNvPr id="233522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523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3480" name="Oval 8"/>
          <p:cNvSpPr>
            <a:spLocks noChangeArrowheads="1"/>
          </p:cNvSpPr>
          <p:nvPr/>
        </p:nvSpPr>
        <p:spPr bwMode="auto">
          <a:xfrm>
            <a:off x="2128838" y="2771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81" name="Oval 9"/>
          <p:cNvSpPr>
            <a:spLocks noChangeArrowheads="1"/>
          </p:cNvSpPr>
          <p:nvPr/>
        </p:nvSpPr>
        <p:spPr bwMode="auto">
          <a:xfrm rot="10800000">
            <a:off x="5440363" y="35306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auto">
          <a:xfrm>
            <a:off x="3067050" y="2187575"/>
            <a:ext cx="455613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3" name="Freeform 11"/>
          <p:cNvSpPr>
            <a:spLocks/>
          </p:cNvSpPr>
          <p:nvPr/>
        </p:nvSpPr>
        <p:spPr bwMode="auto">
          <a:xfrm>
            <a:off x="2149475" y="4016375"/>
            <a:ext cx="928688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4" name="Freeform 12"/>
          <p:cNvSpPr>
            <a:spLocks/>
          </p:cNvSpPr>
          <p:nvPr/>
        </p:nvSpPr>
        <p:spPr bwMode="auto">
          <a:xfrm>
            <a:off x="3436938" y="3448050"/>
            <a:ext cx="1458912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5" name="Freeform 13"/>
          <p:cNvSpPr>
            <a:spLocks/>
          </p:cNvSpPr>
          <p:nvPr/>
        </p:nvSpPr>
        <p:spPr bwMode="auto">
          <a:xfrm>
            <a:off x="2495550" y="5153025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6" name="Freeform 14"/>
          <p:cNvSpPr>
            <a:spLocks/>
          </p:cNvSpPr>
          <p:nvPr/>
        </p:nvSpPr>
        <p:spPr bwMode="auto">
          <a:xfrm>
            <a:off x="3259138" y="5005388"/>
            <a:ext cx="954087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3460750" y="42672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33488" name="Oval 16"/>
          <p:cNvSpPr>
            <a:spLocks noChangeArrowheads="1"/>
          </p:cNvSpPr>
          <p:nvPr/>
        </p:nvSpPr>
        <p:spPr bwMode="auto">
          <a:xfrm>
            <a:off x="3462338" y="4284663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89" name="Oval 18"/>
          <p:cNvSpPr>
            <a:spLocks noChangeArrowheads="1"/>
          </p:cNvSpPr>
          <p:nvPr/>
        </p:nvSpPr>
        <p:spPr bwMode="auto">
          <a:xfrm rot="10800000">
            <a:off x="4937125" y="604996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90" name="Text Box 19"/>
          <p:cNvSpPr txBox="1">
            <a:spLocks noChangeArrowheads="1"/>
          </p:cNvSpPr>
          <p:nvPr/>
        </p:nvSpPr>
        <p:spPr bwMode="auto">
          <a:xfrm>
            <a:off x="1084263" y="59944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33491" name="Oval 20"/>
          <p:cNvSpPr>
            <a:spLocks noChangeArrowheads="1"/>
          </p:cNvSpPr>
          <p:nvPr/>
        </p:nvSpPr>
        <p:spPr bwMode="auto">
          <a:xfrm rot="10800000">
            <a:off x="976313" y="59944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492" name="Line 21"/>
          <p:cNvSpPr>
            <a:spLocks noChangeShapeType="1"/>
          </p:cNvSpPr>
          <p:nvPr/>
        </p:nvSpPr>
        <p:spPr bwMode="auto">
          <a:xfrm>
            <a:off x="2128838" y="2754313"/>
            <a:ext cx="1366837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3" name="Line 23"/>
          <p:cNvSpPr>
            <a:spLocks noChangeShapeType="1"/>
          </p:cNvSpPr>
          <p:nvPr/>
        </p:nvSpPr>
        <p:spPr bwMode="auto">
          <a:xfrm rot="5400000">
            <a:off x="2129632" y="2753519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4" name="Line 24"/>
          <p:cNvSpPr>
            <a:spLocks noChangeShapeType="1"/>
          </p:cNvSpPr>
          <p:nvPr/>
        </p:nvSpPr>
        <p:spPr bwMode="auto">
          <a:xfrm>
            <a:off x="3497263" y="4338638"/>
            <a:ext cx="1439862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5" name="Line 25"/>
          <p:cNvSpPr>
            <a:spLocks noChangeShapeType="1"/>
          </p:cNvSpPr>
          <p:nvPr/>
        </p:nvSpPr>
        <p:spPr bwMode="auto">
          <a:xfrm flipH="1">
            <a:off x="976313" y="4338638"/>
            <a:ext cx="2519362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6" name="Line 26"/>
          <p:cNvSpPr>
            <a:spLocks noChangeShapeType="1"/>
          </p:cNvSpPr>
          <p:nvPr/>
        </p:nvSpPr>
        <p:spPr bwMode="auto">
          <a:xfrm flipH="1">
            <a:off x="5010150" y="3617913"/>
            <a:ext cx="430213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7" name="Line 27"/>
          <p:cNvSpPr>
            <a:spLocks noChangeShapeType="1"/>
          </p:cNvSpPr>
          <p:nvPr/>
        </p:nvSpPr>
        <p:spPr bwMode="auto">
          <a:xfrm flipH="1">
            <a:off x="976313" y="2825750"/>
            <a:ext cx="1152525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8" name="Line 28"/>
          <p:cNvSpPr>
            <a:spLocks noChangeShapeType="1"/>
          </p:cNvSpPr>
          <p:nvPr/>
        </p:nvSpPr>
        <p:spPr bwMode="auto">
          <a:xfrm flipH="1">
            <a:off x="3497263" y="3617913"/>
            <a:ext cx="1871662" cy="72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99" name="Line 29"/>
          <p:cNvSpPr>
            <a:spLocks noChangeShapeType="1"/>
          </p:cNvSpPr>
          <p:nvPr/>
        </p:nvSpPr>
        <p:spPr bwMode="auto">
          <a:xfrm flipH="1" flipV="1">
            <a:off x="976313" y="5997575"/>
            <a:ext cx="3960812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0" name="Line 30"/>
          <p:cNvSpPr>
            <a:spLocks noChangeShapeType="1"/>
          </p:cNvSpPr>
          <p:nvPr/>
        </p:nvSpPr>
        <p:spPr bwMode="auto">
          <a:xfrm flipH="1" flipV="1">
            <a:off x="2200275" y="2825750"/>
            <a:ext cx="3240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1" name="Line 31"/>
          <p:cNvSpPr>
            <a:spLocks noChangeShapeType="1"/>
          </p:cNvSpPr>
          <p:nvPr/>
        </p:nvSpPr>
        <p:spPr bwMode="auto">
          <a:xfrm rot="16200000" flipH="1">
            <a:off x="3495676" y="3617912"/>
            <a:ext cx="1871662" cy="72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2" name="Line 32"/>
          <p:cNvSpPr>
            <a:spLocks noChangeShapeType="1"/>
          </p:cNvSpPr>
          <p:nvPr/>
        </p:nvSpPr>
        <p:spPr bwMode="auto">
          <a:xfrm rot="-5400000" flipH="1" flipV="1">
            <a:off x="2349501" y="3048000"/>
            <a:ext cx="2868612" cy="7191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3" name="Line 33"/>
          <p:cNvSpPr>
            <a:spLocks noChangeShapeType="1"/>
          </p:cNvSpPr>
          <p:nvPr/>
        </p:nvSpPr>
        <p:spPr bwMode="auto">
          <a:xfrm rot="16200000" flipH="1">
            <a:off x="4934744" y="3693319"/>
            <a:ext cx="417512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4" name="Line 34"/>
          <p:cNvSpPr>
            <a:spLocks noChangeShapeType="1"/>
          </p:cNvSpPr>
          <p:nvPr/>
        </p:nvSpPr>
        <p:spPr bwMode="auto">
          <a:xfrm rot="-5400000">
            <a:off x="3497262" y="4338638"/>
            <a:ext cx="1439863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5" name="Line 35"/>
          <p:cNvSpPr>
            <a:spLocks noChangeShapeType="1"/>
          </p:cNvSpPr>
          <p:nvPr/>
        </p:nvSpPr>
        <p:spPr bwMode="auto">
          <a:xfrm rot="5400000" flipH="1" flipV="1">
            <a:off x="1600994" y="5368131"/>
            <a:ext cx="2711450" cy="714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6" name="Line 36"/>
          <p:cNvSpPr>
            <a:spLocks noChangeShapeType="1"/>
          </p:cNvSpPr>
          <p:nvPr/>
        </p:nvSpPr>
        <p:spPr bwMode="auto">
          <a:xfrm rot="16200000" flipH="1">
            <a:off x="1132682" y="2983706"/>
            <a:ext cx="1085850" cy="2922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7" name="Line 37"/>
          <p:cNvSpPr>
            <a:spLocks noChangeShapeType="1"/>
          </p:cNvSpPr>
          <p:nvPr/>
        </p:nvSpPr>
        <p:spPr bwMode="auto">
          <a:xfrm rot="5400000" flipH="1">
            <a:off x="977107" y="4337844"/>
            <a:ext cx="2519362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08" name="Oval 38"/>
          <p:cNvSpPr>
            <a:spLocks noChangeArrowheads="1"/>
          </p:cNvSpPr>
          <p:nvPr/>
        </p:nvSpPr>
        <p:spPr bwMode="auto">
          <a:xfrm>
            <a:off x="1408113" y="2106613"/>
            <a:ext cx="1512887" cy="1439862"/>
          </a:xfrm>
          <a:prstGeom prst="ellipse">
            <a:avLst/>
          </a:prstGeom>
          <a:solidFill>
            <a:srgbClr val="00CC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509" name="Oval 39"/>
          <p:cNvSpPr>
            <a:spLocks noChangeArrowheads="1"/>
          </p:cNvSpPr>
          <p:nvPr/>
        </p:nvSpPr>
        <p:spPr bwMode="auto">
          <a:xfrm>
            <a:off x="2774950" y="3619500"/>
            <a:ext cx="1512888" cy="1439863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510" name="Oval 40"/>
          <p:cNvSpPr>
            <a:spLocks noChangeArrowheads="1"/>
          </p:cNvSpPr>
          <p:nvPr/>
        </p:nvSpPr>
        <p:spPr bwMode="auto">
          <a:xfrm>
            <a:off x="4721225" y="2825750"/>
            <a:ext cx="1512888" cy="1439863"/>
          </a:xfrm>
          <a:prstGeom prst="ellipse">
            <a:avLst/>
          </a:pr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3511" name="Text Box 43"/>
          <p:cNvSpPr txBox="1">
            <a:spLocks noChangeArrowheads="1"/>
          </p:cNvSpPr>
          <p:nvPr/>
        </p:nvSpPr>
        <p:spPr bwMode="auto">
          <a:xfrm>
            <a:off x="5045075" y="604996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33512" name="Forma livre 75"/>
          <p:cNvSpPr>
            <a:spLocks noChangeArrowheads="1"/>
          </p:cNvSpPr>
          <p:nvPr/>
        </p:nvSpPr>
        <p:spPr bwMode="auto">
          <a:xfrm>
            <a:off x="3951288" y="1903413"/>
            <a:ext cx="2416175" cy="3140075"/>
          </a:xfrm>
          <a:custGeom>
            <a:avLst/>
            <a:gdLst>
              <a:gd name="T0" fmla="*/ 474213 w 2415654"/>
              <a:gd name="T1" fmla="*/ 2091473 h 3138985"/>
              <a:gd name="T2" fmla="*/ 0 w 2415654"/>
              <a:gd name="T3" fmla="*/ 842113 h 3138985"/>
              <a:gd name="T4" fmla="*/ 206168 w 2415654"/>
              <a:gd name="T5" fmla="*/ 0 h 3138985"/>
              <a:gd name="T6" fmla="*/ 2426025 w 2415654"/>
              <a:gd name="T7" fmla="*/ 0 h 3138985"/>
              <a:gd name="T8" fmla="*/ 2432891 w 2415654"/>
              <a:gd name="T9" fmla="*/ 3175168 h 3138985"/>
              <a:gd name="T10" fmla="*/ 2336673 w 2415654"/>
              <a:gd name="T11" fmla="*/ 3168266 h 3138985"/>
              <a:gd name="T12" fmla="*/ 797222 w 2415654"/>
              <a:gd name="T13" fmla="*/ 2892168 h 3138985"/>
              <a:gd name="T14" fmla="*/ 769731 w 2415654"/>
              <a:gd name="T15" fmla="*/ 2871459 h 3138985"/>
              <a:gd name="T16" fmla="*/ 439845 w 2415654"/>
              <a:gd name="T17" fmla="*/ 2008647 h 3138985"/>
              <a:gd name="T18" fmla="*/ 377987 w 2415654"/>
              <a:gd name="T19" fmla="*/ 1863694 h 3138985"/>
              <a:gd name="T20" fmla="*/ 377987 w 2415654"/>
              <a:gd name="T21" fmla="*/ 1863694 h 3138985"/>
              <a:gd name="T22" fmla="*/ 377987 w 2415654"/>
              <a:gd name="T23" fmla="*/ 1863694 h 31389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15654"/>
              <a:gd name="T37" fmla="*/ 0 h 3138985"/>
              <a:gd name="T38" fmla="*/ 2415654 w 2415654"/>
              <a:gd name="T39" fmla="*/ 3138985 h 31389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15654" h="3138985">
                <a:moveTo>
                  <a:pt x="470848" y="2067636"/>
                </a:moveTo>
                <a:lnTo>
                  <a:pt x="0" y="832513"/>
                </a:lnTo>
                <a:lnTo>
                  <a:pt x="204716" y="0"/>
                </a:lnTo>
                <a:lnTo>
                  <a:pt x="2408830" y="0"/>
                </a:lnTo>
                <a:cubicBezTo>
                  <a:pt x="2411105" y="1046328"/>
                  <a:pt x="2413379" y="2092657"/>
                  <a:pt x="2415654" y="3138985"/>
                </a:cubicBezTo>
                <a:lnTo>
                  <a:pt x="2320119" y="3132161"/>
                </a:lnTo>
                <a:lnTo>
                  <a:pt x="791570" y="2859206"/>
                </a:lnTo>
                <a:lnTo>
                  <a:pt x="764274" y="2838734"/>
                </a:lnTo>
                <a:lnTo>
                  <a:pt x="436728" y="1985749"/>
                </a:lnTo>
                <a:lnTo>
                  <a:pt x="375313" y="1842447"/>
                </a:lnTo>
              </a:path>
            </a:pathLst>
          </a:cu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13" name="Forma livre 81"/>
          <p:cNvSpPr>
            <a:spLocks noChangeArrowheads="1"/>
          </p:cNvSpPr>
          <p:nvPr/>
        </p:nvSpPr>
        <p:spPr bwMode="auto">
          <a:xfrm>
            <a:off x="2921000" y="4749800"/>
            <a:ext cx="3446463" cy="2012950"/>
          </a:xfrm>
          <a:custGeom>
            <a:avLst/>
            <a:gdLst>
              <a:gd name="T0" fmla="*/ 1150850 w 3446060"/>
              <a:gd name="T1" fmla="*/ 579139 h 2013045"/>
              <a:gd name="T2" fmla="*/ 13714 w 3446060"/>
              <a:gd name="T3" fmla="*/ 1519349 h 2013045"/>
              <a:gd name="T4" fmla="*/ 0 w 3446060"/>
              <a:gd name="T5" fmla="*/ 2009910 h 2013045"/>
              <a:gd name="T6" fmla="*/ 3452512 w 3446060"/>
              <a:gd name="T7" fmla="*/ 2009910 h 2013045"/>
              <a:gd name="T8" fmla="*/ 3459371 w 3446060"/>
              <a:gd name="T9" fmla="*/ 286170 h 2013045"/>
              <a:gd name="T10" fmla="*/ 1829019 w 3446060"/>
              <a:gd name="T11" fmla="*/ 0 h 2013045"/>
              <a:gd name="T12" fmla="*/ 1150850 w 3446060"/>
              <a:gd name="T13" fmla="*/ 579139 h 2013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6060"/>
              <a:gd name="T22" fmla="*/ 0 h 2013045"/>
              <a:gd name="T23" fmla="*/ 3446060 w 3446060"/>
              <a:gd name="T24" fmla="*/ 2013045 h 2013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6060" h="2013045">
                <a:moveTo>
                  <a:pt x="1146412" y="580030"/>
                </a:moveTo>
                <a:lnTo>
                  <a:pt x="13648" y="1521725"/>
                </a:lnTo>
                <a:lnTo>
                  <a:pt x="0" y="2013045"/>
                </a:lnTo>
                <a:lnTo>
                  <a:pt x="3439236" y="2013045"/>
                </a:lnTo>
                <a:cubicBezTo>
                  <a:pt x="3441511" y="1437564"/>
                  <a:pt x="3443785" y="862084"/>
                  <a:pt x="3446060" y="286603"/>
                </a:cubicBezTo>
                <a:lnTo>
                  <a:pt x="1821976" y="0"/>
                </a:lnTo>
                <a:lnTo>
                  <a:pt x="1146412" y="580030"/>
                </a:lnTo>
                <a:close/>
              </a:path>
            </a:pathLst>
          </a:cu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14" name="Forma livre 84"/>
          <p:cNvSpPr>
            <a:spLocks noChangeArrowheads="1"/>
          </p:cNvSpPr>
          <p:nvPr/>
        </p:nvSpPr>
        <p:spPr bwMode="auto">
          <a:xfrm>
            <a:off x="136525" y="3856038"/>
            <a:ext cx="2797175" cy="2906712"/>
          </a:xfrm>
          <a:custGeom>
            <a:avLst/>
            <a:gdLst>
              <a:gd name="T0" fmla="*/ 0 w 2797791"/>
              <a:gd name="T1" fmla="*/ 0 h 2906973"/>
              <a:gd name="T2" fmla="*/ 1612340 w 2797791"/>
              <a:gd name="T3" fmla="*/ 619153 h 2906973"/>
              <a:gd name="T4" fmla="*/ 2777549 w 2797791"/>
              <a:gd name="T5" fmla="*/ 2360891 h 2906973"/>
              <a:gd name="T6" fmla="*/ 2763998 w 2797791"/>
              <a:gd name="T7" fmla="*/ 2898393 h 2906973"/>
              <a:gd name="T8" fmla="*/ 13548 w 2797791"/>
              <a:gd name="T9" fmla="*/ 2898393 h 2906973"/>
              <a:gd name="T10" fmla="*/ 0 w 2797791"/>
              <a:gd name="T11" fmla="*/ 0 h 29069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97791"/>
              <a:gd name="T19" fmla="*/ 0 h 2906973"/>
              <a:gd name="T20" fmla="*/ 2797791 w 2797791"/>
              <a:gd name="T21" fmla="*/ 2906973 h 29069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97791" h="2906973">
                <a:moveTo>
                  <a:pt x="0" y="0"/>
                </a:moveTo>
                <a:lnTo>
                  <a:pt x="1624083" y="620973"/>
                </a:lnTo>
                <a:lnTo>
                  <a:pt x="2797791" y="2367886"/>
                </a:lnTo>
                <a:lnTo>
                  <a:pt x="2784143" y="2906973"/>
                </a:lnTo>
                <a:lnTo>
                  <a:pt x="13647" y="290697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15" name="Forma livre 86"/>
          <p:cNvSpPr>
            <a:spLocks noChangeArrowheads="1"/>
          </p:cNvSpPr>
          <p:nvPr/>
        </p:nvSpPr>
        <p:spPr bwMode="auto">
          <a:xfrm>
            <a:off x="1755775" y="2670175"/>
            <a:ext cx="2976563" cy="3590925"/>
          </a:xfrm>
          <a:custGeom>
            <a:avLst/>
            <a:gdLst>
              <a:gd name="T0" fmla="*/ 2177037 w 2977286"/>
              <a:gd name="T1" fmla="*/ 65342 h 3591763"/>
              <a:gd name="T2" fmla="*/ 2953505 w 2977286"/>
              <a:gd name="T3" fmla="*/ 2090633 h 3591763"/>
              <a:gd name="T4" fmla="*/ 1175604 w 2977286"/>
              <a:gd name="T5" fmla="*/ 3564226 h 3591763"/>
              <a:gd name="T6" fmla="*/ 0 w 2977286"/>
              <a:gd name="T7" fmla="*/ 1771233 h 3591763"/>
              <a:gd name="T8" fmla="*/ 2060927 w 2977286"/>
              <a:gd name="T9" fmla="*/ 0 h 3591763"/>
              <a:gd name="T10" fmla="*/ 2177037 w 2977286"/>
              <a:gd name="T11" fmla="*/ 65342 h 35917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7286"/>
              <a:gd name="T19" fmla="*/ 0 h 3591763"/>
              <a:gd name="T20" fmla="*/ 2977286 w 2977286"/>
              <a:gd name="T21" fmla="*/ 3591763 h 35917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7286" h="3591763">
                <a:moveTo>
                  <a:pt x="2194560" y="65837"/>
                </a:moveTo>
                <a:lnTo>
                  <a:pt x="2977286" y="2106778"/>
                </a:lnTo>
                <a:lnTo>
                  <a:pt x="1185062" y="3591763"/>
                </a:lnTo>
                <a:lnTo>
                  <a:pt x="0" y="1784909"/>
                </a:lnTo>
                <a:lnTo>
                  <a:pt x="2077517" y="0"/>
                </a:lnTo>
                <a:lnTo>
                  <a:pt x="2194560" y="65837"/>
                </a:lnTo>
                <a:close/>
              </a:path>
            </a:pathLst>
          </a:custGeom>
          <a:solidFill>
            <a:srgbClr val="3333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16" name="Forma livre 87"/>
          <p:cNvSpPr>
            <a:spLocks noChangeArrowheads="1"/>
          </p:cNvSpPr>
          <p:nvPr/>
        </p:nvSpPr>
        <p:spPr bwMode="auto">
          <a:xfrm>
            <a:off x="150813" y="1909763"/>
            <a:ext cx="4008437" cy="2552700"/>
          </a:xfrm>
          <a:custGeom>
            <a:avLst/>
            <a:gdLst>
              <a:gd name="T0" fmla="*/ 3663386 w 4008730"/>
              <a:gd name="T1" fmla="*/ 757794 h 2553005"/>
              <a:gd name="T2" fmla="*/ 3787419 w 4008730"/>
              <a:gd name="T3" fmla="*/ 823383 h 2553005"/>
              <a:gd name="T4" fmla="*/ 3999046 w 4008730"/>
              <a:gd name="T5" fmla="*/ 0 h 2553005"/>
              <a:gd name="T6" fmla="*/ 0 w 4008730"/>
              <a:gd name="T7" fmla="*/ 0 h 2553005"/>
              <a:gd name="T8" fmla="*/ 0 w 4008730"/>
              <a:gd name="T9" fmla="*/ 1923626 h 2553005"/>
              <a:gd name="T10" fmla="*/ 1620068 w 4008730"/>
              <a:gd name="T11" fmla="*/ 2542973 h 2553005"/>
              <a:gd name="T12" fmla="*/ 3663386 w 4008730"/>
              <a:gd name="T13" fmla="*/ 757794 h 2553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8730"/>
              <a:gd name="T22" fmla="*/ 0 h 2553005"/>
              <a:gd name="T23" fmla="*/ 4008730 w 4008730"/>
              <a:gd name="T24" fmla="*/ 2553005 h 2553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8730" h="2553005">
                <a:moveTo>
                  <a:pt x="3672230" y="760781"/>
                </a:moveTo>
                <a:lnTo>
                  <a:pt x="3796589" y="826618"/>
                </a:lnTo>
                <a:lnTo>
                  <a:pt x="4008730" y="0"/>
                </a:lnTo>
                <a:lnTo>
                  <a:pt x="0" y="0"/>
                </a:lnTo>
                <a:lnTo>
                  <a:pt x="0" y="1931213"/>
                </a:lnTo>
                <a:lnTo>
                  <a:pt x="1623974" y="2553005"/>
                </a:lnTo>
                <a:lnTo>
                  <a:pt x="3672230" y="76078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517" name="Text Box 22"/>
          <p:cNvSpPr txBox="1">
            <a:spLocks noChangeArrowheads="1"/>
          </p:cNvSpPr>
          <p:nvPr/>
        </p:nvSpPr>
        <p:spPr bwMode="auto">
          <a:xfrm>
            <a:off x="6429375" y="2928938"/>
            <a:ext cx="257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5 – Influência</a:t>
            </a:r>
            <a:r>
              <a:rPr lang="en-US" altLang="pt-BR" sz="2000">
                <a:latin typeface="Trebuchet MS" pitchFamily="34" charset="0"/>
              </a:rPr>
              <a:t> </a:t>
            </a:r>
            <a:r>
              <a:rPr lang="pt-BR" altLang="pt-BR" sz="2000">
                <a:latin typeface="Trebuchet MS" pitchFamily="34" charset="0"/>
              </a:rPr>
              <a:t>de cada um dos postos pluviométricos</a:t>
            </a:r>
          </a:p>
        </p:txBody>
      </p:sp>
      <p:sp>
        <p:nvSpPr>
          <p:cNvPr id="233519" name="CaixaDeTexto 53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250912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tângulo 20"/>
          <p:cNvSpPr>
            <a:spLocks noChangeArrowheads="1"/>
          </p:cNvSpPr>
          <p:nvPr/>
        </p:nvSpPr>
        <p:spPr bwMode="auto">
          <a:xfrm>
            <a:off x="142875" y="1901825"/>
            <a:ext cx="6215063" cy="4857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127250" y="250031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50 mm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5548313" y="35306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120 mm</a:t>
            </a:r>
          </a:p>
        </p:txBody>
      </p:sp>
      <p:grpSp>
        <p:nvGrpSpPr>
          <p:cNvPr id="235525" name="Group 5"/>
          <p:cNvGrpSpPr>
            <a:grpSpLocks/>
          </p:cNvGrpSpPr>
          <p:nvPr/>
        </p:nvGrpSpPr>
        <p:grpSpPr bwMode="auto">
          <a:xfrm>
            <a:off x="687388" y="2106613"/>
            <a:ext cx="5111750" cy="4176712"/>
            <a:chOff x="1837" y="1389"/>
            <a:chExt cx="3220" cy="2631"/>
          </a:xfrm>
        </p:grpSpPr>
        <p:sp>
          <p:nvSpPr>
            <p:cNvPr id="235571" name="Freeform 6"/>
            <p:cNvSpPr>
              <a:spLocks/>
            </p:cNvSpPr>
            <p:nvPr/>
          </p:nvSpPr>
          <p:spPr bwMode="auto">
            <a:xfrm>
              <a:off x="1837" y="1389"/>
              <a:ext cx="3220" cy="2631"/>
            </a:xfrm>
            <a:custGeom>
              <a:avLst/>
              <a:gdLst>
                <a:gd name="T0" fmla="*/ 1542 w 3220"/>
                <a:gd name="T1" fmla="*/ 2495 h 2631"/>
                <a:gd name="T2" fmla="*/ 1270 w 3220"/>
                <a:gd name="T3" fmla="*/ 2223 h 2631"/>
                <a:gd name="T4" fmla="*/ 725 w 3220"/>
                <a:gd name="T5" fmla="*/ 2177 h 2631"/>
                <a:gd name="T6" fmla="*/ 544 w 3220"/>
                <a:gd name="T7" fmla="*/ 1950 h 2631"/>
                <a:gd name="T8" fmla="*/ 453 w 3220"/>
                <a:gd name="T9" fmla="*/ 1724 h 2631"/>
                <a:gd name="T10" fmla="*/ 317 w 3220"/>
                <a:gd name="T11" fmla="*/ 1633 h 2631"/>
                <a:gd name="T12" fmla="*/ 90 w 3220"/>
                <a:gd name="T13" fmla="*/ 1451 h 2631"/>
                <a:gd name="T14" fmla="*/ 45 w 3220"/>
                <a:gd name="T15" fmla="*/ 1225 h 2631"/>
                <a:gd name="T16" fmla="*/ 227 w 3220"/>
                <a:gd name="T17" fmla="*/ 1043 h 2631"/>
                <a:gd name="T18" fmla="*/ 363 w 3220"/>
                <a:gd name="T19" fmla="*/ 907 h 2631"/>
                <a:gd name="T20" fmla="*/ 453 w 3220"/>
                <a:gd name="T21" fmla="*/ 590 h 2631"/>
                <a:gd name="T22" fmla="*/ 499 w 3220"/>
                <a:gd name="T23" fmla="*/ 453 h 2631"/>
                <a:gd name="T24" fmla="*/ 816 w 3220"/>
                <a:gd name="T25" fmla="*/ 317 h 2631"/>
                <a:gd name="T26" fmla="*/ 952 w 3220"/>
                <a:gd name="T27" fmla="*/ 91 h 2631"/>
                <a:gd name="T28" fmla="*/ 1315 w 3220"/>
                <a:gd name="T29" fmla="*/ 45 h 2631"/>
                <a:gd name="T30" fmla="*/ 1542 w 3220"/>
                <a:gd name="T31" fmla="*/ 45 h 2631"/>
                <a:gd name="T32" fmla="*/ 1996 w 3220"/>
                <a:gd name="T33" fmla="*/ 0 h 2631"/>
                <a:gd name="T34" fmla="*/ 2086 w 3220"/>
                <a:gd name="T35" fmla="*/ 317 h 2631"/>
                <a:gd name="T36" fmla="*/ 2313 w 3220"/>
                <a:gd name="T37" fmla="*/ 453 h 2631"/>
                <a:gd name="T38" fmla="*/ 2358 w 3220"/>
                <a:gd name="T39" fmla="*/ 680 h 2631"/>
                <a:gd name="T40" fmla="*/ 2857 w 3220"/>
                <a:gd name="T41" fmla="*/ 907 h 2631"/>
                <a:gd name="T42" fmla="*/ 3084 w 3220"/>
                <a:gd name="T43" fmla="*/ 1134 h 2631"/>
                <a:gd name="T44" fmla="*/ 3220 w 3220"/>
                <a:gd name="T45" fmla="*/ 1315 h 2631"/>
                <a:gd name="T46" fmla="*/ 3220 w 3220"/>
                <a:gd name="T47" fmla="*/ 1587 h 2631"/>
                <a:gd name="T48" fmla="*/ 3039 w 3220"/>
                <a:gd name="T49" fmla="*/ 1769 h 2631"/>
                <a:gd name="T50" fmla="*/ 3039 w 3220"/>
                <a:gd name="T51" fmla="*/ 1996 h 2631"/>
                <a:gd name="T52" fmla="*/ 2767 w 3220"/>
                <a:gd name="T53" fmla="*/ 1996 h 2631"/>
                <a:gd name="T54" fmla="*/ 2540 w 3220"/>
                <a:gd name="T55" fmla="*/ 2359 h 2631"/>
                <a:gd name="T56" fmla="*/ 2222 w 3220"/>
                <a:gd name="T57" fmla="*/ 2449 h 2631"/>
                <a:gd name="T58" fmla="*/ 2041 w 3220"/>
                <a:gd name="T59" fmla="*/ 2495 h 2631"/>
                <a:gd name="T60" fmla="*/ 1905 w 3220"/>
                <a:gd name="T61" fmla="*/ 2631 h 2631"/>
                <a:gd name="T62" fmla="*/ 1723 w 3220"/>
                <a:gd name="T63" fmla="*/ 2585 h 2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0"/>
                <a:gd name="T97" fmla="*/ 0 h 2631"/>
                <a:gd name="T98" fmla="*/ 3220 w 3220"/>
                <a:gd name="T99" fmla="*/ 2631 h 2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0" h="2631">
                  <a:moveTo>
                    <a:pt x="1633" y="2585"/>
                  </a:moveTo>
                  <a:lnTo>
                    <a:pt x="1542" y="2495"/>
                  </a:lnTo>
                  <a:lnTo>
                    <a:pt x="1406" y="2495"/>
                  </a:lnTo>
                  <a:lnTo>
                    <a:pt x="1270" y="2223"/>
                  </a:lnTo>
                  <a:lnTo>
                    <a:pt x="1134" y="2359"/>
                  </a:lnTo>
                  <a:lnTo>
                    <a:pt x="725" y="2177"/>
                  </a:lnTo>
                  <a:lnTo>
                    <a:pt x="680" y="1996"/>
                  </a:lnTo>
                  <a:lnTo>
                    <a:pt x="544" y="1950"/>
                  </a:lnTo>
                  <a:lnTo>
                    <a:pt x="544" y="1814"/>
                  </a:lnTo>
                  <a:lnTo>
                    <a:pt x="453" y="1724"/>
                  </a:lnTo>
                  <a:lnTo>
                    <a:pt x="363" y="1724"/>
                  </a:lnTo>
                  <a:lnTo>
                    <a:pt x="317" y="1633"/>
                  </a:lnTo>
                  <a:lnTo>
                    <a:pt x="272" y="1542"/>
                  </a:lnTo>
                  <a:lnTo>
                    <a:pt x="90" y="1451"/>
                  </a:lnTo>
                  <a:lnTo>
                    <a:pt x="0" y="1270"/>
                  </a:lnTo>
                  <a:lnTo>
                    <a:pt x="45" y="1225"/>
                  </a:lnTo>
                  <a:lnTo>
                    <a:pt x="136" y="1089"/>
                  </a:lnTo>
                  <a:lnTo>
                    <a:pt x="227" y="1043"/>
                  </a:lnTo>
                  <a:lnTo>
                    <a:pt x="363" y="998"/>
                  </a:lnTo>
                  <a:lnTo>
                    <a:pt x="363" y="907"/>
                  </a:lnTo>
                  <a:lnTo>
                    <a:pt x="453" y="771"/>
                  </a:lnTo>
                  <a:lnTo>
                    <a:pt x="453" y="590"/>
                  </a:lnTo>
                  <a:lnTo>
                    <a:pt x="408" y="544"/>
                  </a:lnTo>
                  <a:lnTo>
                    <a:pt x="499" y="453"/>
                  </a:lnTo>
                  <a:lnTo>
                    <a:pt x="635" y="317"/>
                  </a:lnTo>
                  <a:lnTo>
                    <a:pt x="816" y="317"/>
                  </a:lnTo>
                  <a:lnTo>
                    <a:pt x="771" y="181"/>
                  </a:lnTo>
                  <a:lnTo>
                    <a:pt x="952" y="91"/>
                  </a:lnTo>
                  <a:lnTo>
                    <a:pt x="1134" y="136"/>
                  </a:lnTo>
                  <a:lnTo>
                    <a:pt x="1315" y="45"/>
                  </a:lnTo>
                  <a:lnTo>
                    <a:pt x="1451" y="0"/>
                  </a:lnTo>
                  <a:lnTo>
                    <a:pt x="1542" y="45"/>
                  </a:lnTo>
                  <a:lnTo>
                    <a:pt x="1814" y="45"/>
                  </a:lnTo>
                  <a:lnTo>
                    <a:pt x="1996" y="0"/>
                  </a:lnTo>
                  <a:lnTo>
                    <a:pt x="2086" y="136"/>
                  </a:lnTo>
                  <a:lnTo>
                    <a:pt x="2086" y="317"/>
                  </a:lnTo>
                  <a:lnTo>
                    <a:pt x="2222" y="408"/>
                  </a:lnTo>
                  <a:lnTo>
                    <a:pt x="2313" y="453"/>
                  </a:lnTo>
                  <a:lnTo>
                    <a:pt x="2222" y="544"/>
                  </a:lnTo>
                  <a:lnTo>
                    <a:pt x="2358" y="680"/>
                  </a:lnTo>
                  <a:lnTo>
                    <a:pt x="2676" y="726"/>
                  </a:lnTo>
                  <a:lnTo>
                    <a:pt x="2857" y="907"/>
                  </a:lnTo>
                  <a:lnTo>
                    <a:pt x="2857" y="998"/>
                  </a:lnTo>
                  <a:lnTo>
                    <a:pt x="3084" y="1134"/>
                  </a:lnTo>
                  <a:lnTo>
                    <a:pt x="3084" y="1270"/>
                  </a:lnTo>
                  <a:lnTo>
                    <a:pt x="3220" y="1315"/>
                  </a:lnTo>
                  <a:lnTo>
                    <a:pt x="3220" y="1451"/>
                  </a:lnTo>
                  <a:lnTo>
                    <a:pt x="3220" y="1587"/>
                  </a:lnTo>
                  <a:lnTo>
                    <a:pt x="3039" y="1678"/>
                  </a:lnTo>
                  <a:lnTo>
                    <a:pt x="3039" y="1769"/>
                  </a:lnTo>
                  <a:lnTo>
                    <a:pt x="3039" y="1905"/>
                  </a:lnTo>
                  <a:lnTo>
                    <a:pt x="3039" y="1996"/>
                  </a:lnTo>
                  <a:lnTo>
                    <a:pt x="2857" y="1996"/>
                  </a:lnTo>
                  <a:lnTo>
                    <a:pt x="2767" y="1996"/>
                  </a:lnTo>
                  <a:lnTo>
                    <a:pt x="2585" y="2086"/>
                  </a:lnTo>
                  <a:lnTo>
                    <a:pt x="2540" y="2359"/>
                  </a:lnTo>
                  <a:lnTo>
                    <a:pt x="2313" y="2359"/>
                  </a:lnTo>
                  <a:lnTo>
                    <a:pt x="2222" y="2449"/>
                  </a:lnTo>
                  <a:lnTo>
                    <a:pt x="2086" y="2404"/>
                  </a:lnTo>
                  <a:lnTo>
                    <a:pt x="2041" y="2495"/>
                  </a:lnTo>
                  <a:lnTo>
                    <a:pt x="1996" y="2585"/>
                  </a:lnTo>
                  <a:lnTo>
                    <a:pt x="1905" y="2631"/>
                  </a:lnTo>
                  <a:lnTo>
                    <a:pt x="1859" y="2540"/>
                  </a:lnTo>
                  <a:lnTo>
                    <a:pt x="1723" y="25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72" name="Line 7"/>
            <p:cNvSpPr>
              <a:spLocks noChangeShapeType="1"/>
            </p:cNvSpPr>
            <p:nvPr/>
          </p:nvSpPr>
          <p:spPr bwMode="auto">
            <a:xfrm>
              <a:off x="3470" y="397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5526" name="Oval 8"/>
          <p:cNvSpPr>
            <a:spLocks noChangeArrowheads="1"/>
          </p:cNvSpPr>
          <p:nvPr/>
        </p:nvSpPr>
        <p:spPr bwMode="auto">
          <a:xfrm>
            <a:off x="2128838" y="2771775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5527" name="Oval 9"/>
          <p:cNvSpPr>
            <a:spLocks noChangeArrowheads="1"/>
          </p:cNvSpPr>
          <p:nvPr/>
        </p:nvSpPr>
        <p:spPr bwMode="auto">
          <a:xfrm rot="10800000">
            <a:off x="5440363" y="35306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5528" name="Freeform 10"/>
          <p:cNvSpPr>
            <a:spLocks/>
          </p:cNvSpPr>
          <p:nvPr/>
        </p:nvSpPr>
        <p:spPr bwMode="auto">
          <a:xfrm>
            <a:off x="3067050" y="2187575"/>
            <a:ext cx="455613" cy="2965450"/>
          </a:xfrm>
          <a:custGeom>
            <a:avLst/>
            <a:gdLst>
              <a:gd name="T0" fmla="*/ 2147483646 w 287"/>
              <a:gd name="T1" fmla="*/ 0 h 1868"/>
              <a:gd name="T2" fmla="*/ 2147483646 w 287"/>
              <a:gd name="T3" fmla="*/ 2147483646 h 1868"/>
              <a:gd name="T4" fmla="*/ 2147483646 w 287"/>
              <a:gd name="T5" fmla="*/ 2147483646 h 1868"/>
              <a:gd name="T6" fmla="*/ 2147483646 w 287"/>
              <a:gd name="T7" fmla="*/ 2147483646 h 1868"/>
              <a:gd name="T8" fmla="*/ 2147483646 w 287"/>
              <a:gd name="T9" fmla="*/ 2147483646 h 1868"/>
              <a:gd name="T10" fmla="*/ 2147483646 w 287"/>
              <a:gd name="T11" fmla="*/ 2147483646 h 1868"/>
              <a:gd name="T12" fmla="*/ 2147483646 w 287"/>
              <a:gd name="T13" fmla="*/ 2147483646 h 1868"/>
              <a:gd name="T14" fmla="*/ 2147483646 w 287"/>
              <a:gd name="T15" fmla="*/ 2147483646 h 1868"/>
              <a:gd name="T16" fmla="*/ 2147483646 w 287"/>
              <a:gd name="T17" fmla="*/ 2147483646 h 1868"/>
              <a:gd name="T18" fmla="*/ 2147483646 w 287"/>
              <a:gd name="T19" fmla="*/ 2147483646 h 1868"/>
              <a:gd name="T20" fmla="*/ 2147483646 w 287"/>
              <a:gd name="T21" fmla="*/ 2147483646 h 1868"/>
              <a:gd name="T22" fmla="*/ 2147483646 w 287"/>
              <a:gd name="T23" fmla="*/ 2147483646 h 1868"/>
              <a:gd name="T24" fmla="*/ 2147483646 w 287"/>
              <a:gd name="T25" fmla="*/ 2147483646 h 1868"/>
              <a:gd name="T26" fmla="*/ 2147483646 w 287"/>
              <a:gd name="T27" fmla="*/ 2147483646 h 1868"/>
              <a:gd name="T28" fmla="*/ 2147483646 w 287"/>
              <a:gd name="T29" fmla="*/ 2147483646 h 1868"/>
              <a:gd name="T30" fmla="*/ 2147483646 w 287"/>
              <a:gd name="T31" fmla="*/ 2147483646 h 1868"/>
              <a:gd name="T32" fmla="*/ 2147483646 w 287"/>
              <a:gd name="T33" fmla="*/ 2147483646 h 1868"/>
              <a:gd name="T34" fmla="*/ 2147483646 w 287"/>
              <a:gd name="T35" fmla="*/ 2147483646 h 18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7"/>
              <a:gd name="T55" fmla="*/ 0 h 1868"/>
              <a:gd name="T56" fmla="*/ 287 w 287"/>
              <a:gd name="T57" fmla="*/ 1868 h 18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7" h="1868">
                <a:moveTo>
                  <a:pt x="268" y="0"/>
                </a:moveTo>
                <a:cubicBezTo>
                  <a:pt x="221" y="16"/>
                  <a:pt x="244" y="23"/>
                  <a:pt x="225" y="61"/>
                </a:cubicBezTo>
                <a:cubicBezTo>
                  <a:pt x="216" y="80"/>
                  <a:pt x="204" y="90"/>
                  <a:pt x="190" y="105"/>
                </a:cubicBezTo>
                <a:cubicBezTo>
                  <a:pt x="175" y="150"/>
                  <a:pt x="158" y="177"/>
                  <a:pt x="137" y="218"/>
                </a:cubicBezTo>
                <a:cubicBezTo>
                  <a:pt x="140" y="273"/>
                  <a:pt x="138" y="329"/>
                  <a:pt x="146" y="384"/>
                </a:cubicBezTo>
                <a:cubicBezTo>
                  <a:pt x="149" y="406"/>
                  <a:pt x="164" y="424"/>
                  <a:pt x="172" y="445"/>
                </a:cubicBezTo>
                <a:cubicBezTo>
                  <a:pt x="196" y="506"/>
                  <a:pt x="213" y="574"/>
                  <a:pt x="251" y="628"/>
                </a:cubicBezTo>
                <a:cubicBezTo>
                  <a:pt x="267" y="677"/>
                  <a:pt x="287" y="726"/>
                  <a:pt x="242" y="768"/>
                </a:cubicBezTo>
                <a:cubicBezTo>
                  <a:pt x="229" y="819"/>
                  <a:pt x="199" y="848"/>
                  <a:pt x="172" y="890"/>
                </a:cubicBezTo>
                <a:cubicBezTo>
                  <a:pt x="148" y="927"/>
                  <a:pt x="127" y="966"/>
                  <a:pt x="103" y="1004"/>
                </a:cubicBezTo>
                <a:cubicBezTo>
                  <a:pt x="94" y="1018"/>
                  <a:pt x="47" y="1072"/>
                  <a:pt x="33" y="1100"/>
                </a:cubicBezTo>
                <a:cubicBezTo>
                  <a:pt x="0" y="1167"/>
                  <a:pt x="52" y="1083"/>
                  <a:pt x="7" y="1152"/>
                </a:cubicBezTo>
                <a:cubicBezTo>
                  <a:pt x="10" y="1184"/>
                  <a:pt x="11" y="1216"/>
                  <a:pt x="15" y="1248"/>
                </a:cubicBezTo>
                <a:cubicBezTo>
                  <a:pt x="22" y="1301"/>
                  <a:pt x="84" y="1345"/>
                  <a:pt x="111" y="1388"/>
                </a:cubicBezTo>
                <a:cubicBezTo>
                  <a:pt x="114" y="1400"/>
                  <a:pt x="114" y="1413"/>
                  <a:pt x="120" y="1423"/>
                </a:cubicBezTo>
                <a:cubicBezTo>
                  <a:pt x="126" y="1434"/>
                  <a:pt x="145" y="1437"/>
                  <a:pt x="146" y="1449"/>
                </a:cubicBezTo>
                <a:cubicBezTo>
                  <a:pt x="151" y="1557"/>
                  <a:pt x="142" y="1664"/>
                  <a:pt x="137" y="1772"/>
                </a:cubicBezTo>
                <a:cubicBezTo>
                  <a:pt x="136" y="1798"/>
                  <a:pt x="121" y="1868"/>
                  <a:pt x="85" y="186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29" name="Freeform 11"/>
          <p:cNvSpPr>
            <a:spLocks/>
          </p:cNvSpPr>
          <p:nvPr/>
        </p:nvSpPr>
        <p:spPr bwMode="auto">
          <a:xfrm>
            <a:off x="2149475" y="4016375"/>
            <a:ext cx="928688" cy="1066800"/>
          </a:xfrm>
          <a:custGeom>
            <a:avLst/>
            <a:gdLst>
              <a:gd name="T0" fmla="*/ 2147483646 w 585"/>
              <a:gd name="T1" fmla="*/ 0 h 672"/>
              <a:gd name="T2" fmla="*/ 2147483646 w 585"/>
              <a:gd name="T3" fmla="*/ 2147483646 h 672"/>
              <a:gd name="T4" fmla="*/ 2147483646 w 585"/>
              <a:gd name="T5" fmla="*/ 2147483646 h 672"/>
              <a:gd name="T6" fmla="*/ 2147483646 w 585"/>
              <a:gd name="T7" fmla="*/ 2147483646 h 672"/>
              <a:gd name="T8" fmla="*/ 2147483646 w 585"/>
              <a:gd name="T9" fmla="*/ 2147483646 h 672"/>
              <a:gd name="T10" fmla="*/ 2147483646 w 585"/>
              <a:gd name="T11" fmla="*/ 2147483646 h 672"/>
              <a:gd name="T12" fmla="*/ 2147483646 w 585"/>
              <a:gd name="T13" fmla="*/ 2147483646 h 672"/>
              <a:gd name="T14" fmla="*/ 2147483646 w 585"/>
              <a:gd name="T15" fmla="*/ 2147483646 h 672"/>
              <a:gd name="T16" fmla="*/ 0 w 585"/>
              <a:gd name="T17" fmla="*/ 2147483646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5"/>
              <a:gd name="T28" fmla="*/ 0 h 672"/>
              <a:gd name="T29" fmla="*/ 585 w 58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5" h="672">
                <a:moveTo>
                  <a:pt x="585" y="0"/>
                </a:moveTo>
                <a:cubicBezTo>
                  <a:pt x="552" y="31"/>
                  <a:pt x="512" y="55"/>
                  <a:pt x="480" y="87"/>
                </a:cubicBezTo>
                <a:cubicBezTo>
                  <a:pt x="470" y="97"/>
                  <a:pt x="465" y="112"/>
                  <a:pt x="454" y="122"/>
                </a:cubicBezTo>
                <a:cubicBezTo>
                  <a:pt x="429" y="145"/>
                  <a:pt x="365" y="178"/>
                  <a:pt x="340" y="209"/>
                </a:cubicBezTo>
                <a:cubicBezTo>
                  <a:pt x="324" y="229"/>
                  <a:pt x="312" y="251"/>
                  <a:pt x="297" y="271"/>
                </a:cubicBezTo>
                <a:cubicBezTo>
                  <a:pt x="274" y="338"/>
                  <a:pt x="286" y="306"/>
                  <a:pt x="262" y="367"/>
                </a:cubicBezTo>
                <a:cubicBezTo>
                  <a:pt x="254" y="455"/>
                  <a:pt x="237" y="529"/>
                  <a:pt x="209" y="611"/>
                </a:cubicBezTo>
                <a:cubicBezTo>
                  <a:pt x="203" y="628"/>
                  <a:pt x="174" y="617"/>
                  <a:pt x="157" y="620"/>
                </a:cubicBezTo>
                <a:cubicBezTo>
                  <a:pt x="123" y="652"/>
                  <a:pt x="49" y="672"/>
                  <a:pt x="0" y="67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30" name="Freeform 12"/>
          <p:cNvSpPr>
            <a:spLocks/>
          </p:cNvSpPr>
          <p:nvPr/>
        </p:nvSpPr>
        <p:spPr bwMode="auto">
          <a:xfrm>
            <a:off x="3436938" y="3448050"/>
            <a:ext cx="1458912" cy="1108075"/>
          </a:xfrm>
          <a:custGeom>
            <a:avLst/>
            <a:gdLst>
              <a:gd name="T0" fmla="*/ 0 w 919"/>
              <a:gd name="T1" fmla="*/ 0 h 698"/>
              <a:gd name="T2" fmla="*/ 2147483646 w 919"/>
              <a:gd name="T3" fmla="*/ 2147483646 h 698"/>
              <a:gd name="T4" fmla="*/ 2147483646 w 919"/>
              <a:gd name="T5" fmla="*/ 2147483646 h 698"/>
              <a:gd name="T6" fmla="*/ 2147483646 w 919"/>
              <a:gd name="T7" fmla="*/ 2147483646 h 698"/>
              <a:gd name="T8" fmla="*/ 2147483646 w 919"/>
              <a:gd name="T9" fmla="*/ 2147483646 h 698"/>
              <a:gd name="T10" fmla="*/ 2147483646 w 919"/>
              <a:gd name="T11" fmla="*/ 2147483646 h 698"/>
              <a:gd name="T12" fmla="*/ 2147483646 w 919"/>
              <a:gd name="T13" fmla="*/ 2147483646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698"/>
              <a:gd name="T23" fmla="*/ 919 w 919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698">
                <a:moveTo>
                  <a:pt x="0" y="0"/>
                </a:moveTo>
                <a:cubicBezTo>
                  <a:pt x="9" y="133"/>
                  <a:pt x="11" y="286"/>
                  <a:pt x="88" y="402"/>
                </a:cubicBezTo>
                <a:cubicBezTo>
                  <a:pt x="109" y="471"/>
                  <a:pt x="261" y="469"/>
                  <a:pt x="315" y="471"/>
                </a:cubicBezTo>
                <a:cubicBezTo>
                  <a:pt x="455" y="476"/>
                  <a:pt x="594" y="477"/>
                  <a:pt x="734" y="480"/>
                </a:cubicBezTo>
                <a:cubicBezTo>
                  <a:pt x="769" y="492"/>
                  <a:pt x="803" y="503"/>
                  <a:pt x="838" y="515"/>
                </a:cubicBezTo>
                <a:cubicBezTo>
                  <a:pt x="915" y="592"/>
                  <a:pt x="861" y="521"/>
                  <a:pt x="891" y="611"/>
                </a:cubicBezTo>
                <a:cubicBezTo>
                  <a:pt x="919" y="695"/>
                  <a:pt x="908" y="545"/>
                  <a:pt x="908" y="69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31" name="Freeform 13"/>
          <p:cNvSpPr>
            <a:spLocks/>
          </p:cNvSpPr>
          <p:nvPr/>
        </p:nvSpPr>
        <p:spPr bwMode="auto">
          <a:xfrm>
            <a:off x="2495550" y="5153025"/>
            <a:ext cx="720725" cy="193675"/>
          </a:xfrm>
          <a:custGeom>
            <a:avLst/>
            <a:gdLst>
              <a:gd name="T0" fmla="*/ 2147483646 w 454"/>
              <a:gd name="T1" fmla="*/ 0 h 122"/>
              <a:gd name="T2" fmla="*/ 2147483646 w 454"/>
              <a:gd name="T3" fmla="*/ 2147483646 h 122"/>
              <a:gd name="T4" fmla="*/ 2147483646 w 454"/>
              <a:gd name="T5" fmla="*/ 2147483646 h 122"/>
              <a:gd name="T6" fmla="*/ 0 w 454"/>
              <a:gd name="T7" fmla="*/ 2147483646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22"/>
              <a:gd name="T14" fmla="*/ 454 w 454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22">
                <a:moveTo>
                  <a:pt x="454" y="0"/>
                </a:moveTo>
                <a:cubicBezTo>
                  <a:pt x="386" y="6"/>
                  <a:pt x="350" y="13"/>
                  <a:pt x="288" y="26"/>
                </a:cubicBezTo>
                <a:cubicBezTo>
                  <a:pt x="248" y="52"/>
                  <a:pt x="223" y="62"/>
                  <a:pt x="175" y="69"/>
                </a:cubicBezTo>
                <a:cubicBezTo>
                  <a:pt x="131" y="113"/>
                  <a:pt x="58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32" name="Freeform 14"/>
          <p:cNvSpPr>
            <a:spLocks/>
          </p:cNvSpPr>
          <p:nvPr/>
        </p:nvSpPr>
        <p:spPr bwMode="auto">
          <a:xfrm>
            <a:off x="3259138" y="5005388"/>
            <a:ext cx="954087" cy="606425"/>
          </a:xfrm>
          <a:custGeom>
            <a:avLst/>
            <a:gdLst>
              <a:gd name="T0" fmla="*/ 2147483646 w 601"/>
              <a:gd name="T1" fmla="*/ 2147483646 h 382"/>
              <a:gd name="T2" fmla="*/ 2147483646 w 601"/>
              <a:gd name="T3" fmla="*/ 2147483646 h 382"/>
              <a:gd name="T4" fmla="*/ 2147483646 w 601"/>
              <a:gd name="T5" fmla="*/ 2147483646 h 382"/>
              <a:gd name="T6" fmla="*/ 2147483646 w 601"/>
              <a:gd name="T7" fmla="*/ 2147483646 h 382"/>
              <a:gd name="T8" fmla="*/ 2147483646 w 601"/>
              <a:gd name="T9" fmla="*/ 2147483646 h 382"/>
              <a:gd name="T10" fmla="*/ 2147483646 w 601"/>
              <a:gd name="T11" fmla="*/ 2147483646 h 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1"/>
              <a:gd name="T19" fmla="*/ 0 h 382"/>
              <a:gd name="T20" fmla="*/ 601 w 601"/>
              <a:gd name="T21" fmla="*/ 382 h 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1" h="382">
                <a:moveTo>
                  <a:pt x="8" y="49"/>
                </a:moveTo>
                <a:cubicBezTo>
                  <a:pt x="29" y="166"/>
                  <a:pt x="0" y="0"/>
                  <a:pt x="25" y="162"/>
                </a:cubicBezTo>
                <a:cubicBezTo>
                  <a:pt x="43" y="278"/>
                  <a:pt x="9" y="258"/>
                  <a:pt x="78" y="276"/>
                </a:cubicBezTo>
                <a:cubicBezTo>
                  <a:pt x="163" y="332"/>
                  <a:pt x="278" y="331"/>
                  <a:pt x="374" y="337"/>
                </a:cubicBezTo>
                <a:cubicBezTo>
                  <a:pt x="483" y="365"/>
                  <a:pt x="358" y="358"/>
                  <a:pt x="558" y="372"/>
                </a:cubicBezTo>
                <a:cubicBezTo>
                  <a:pt x="595" y="382"/>
                  <a:pt x="580" y="381"/>
                  <a:pt x="601" y="38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33" name="Text Box 15"/>
          <p:cNvSpPr txBox="1">
            <a:spLocks noChangeArrowheads="1"/>
          </p:cNvSpPr>
          <p:nvPr/>
        </p:nvSpPr>
        <p:spPr bwMode="auto">
          <a:xfrm>
            <a:off x="3214688" y="3857625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70 mm</a:t>
            </a:r>
          </a:p>
        </p:txBody>
      </p:sp>
      <p:sp>
        <p:nvSpPr>
          <p:cNvPr id="235534" name="Oval 16"/>
          <p:cNvSpPr>
            <a:spLocks noChangeArrowheads="1"/>
          </p:cNvSpPr>
          <p:nvPr/>
        </p:nvSpPr>
        <p:spPr bwMode="auto">
          <a:xfrm>
            <a:off x="3462338" y="4284663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5535" name="Oval 18"/>
          <p:cNvSpPr>
            <a:spLocks noChangeArrowheads="1"/>
          </p:cNvSpPr>
          <p:nvPr/>
        </p:nvSpPr>
        <p:spPr bwMode="auto">
          <a:xfrm rot="10800000">
            <a:off x="4937125" y="6049963"/>
            <a:ext cx="71438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5536" name="Text Box 19"/>
          <p:cNvSpPr txBox="1">
            <a:spLocks noChangeArrowheads="1"/>
          </p:cNvSpPr>
          <p:nvPr/>
        </p:nvSpPr>
        <p:spPr bwMode="auto">
          <a:xfrm>
            <a:off x="1084263" y="5994400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75 mm</a:t>
            </a:r>
          </a:p>
        </p:txBody>
      </p:sp>
      <p:sp>
        <p:nvSpPr>
          <p:cNvPr id="235537" name="Oval 20"/>
          <p:cNvSpPr>
            <a:spLocks noChangeArrowheads="1"/>
          </p:cNvSpPr>
          <p:nvPr/>
        </p:nvSpPr>
        <p:spPr bwMode="auto">
          <a:xfrm rot="10800000">
            <a:off x="976313" y="59944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sp>
        <p:nvSpPr>
          <p:cNvPr id="235538" name="Line 21"/>
          <p:cNvSpPr>
            <a:spLocks noChangeShapeType="1"/>
          </p:cNvSpPr>
          <p:nvPr/>
        </p:nvSpPr>
        <p:spPr bwMode="auto">
          <a:xfrm>
            <a:off x="2128838" y="2754313"/>
            <a:ext cx="1366837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39" name="Line 23"/>
          <p:cNvSpPr>
            <a:spLocks noChangeShapeType="1"/>
          </p:cNvSpPr>
          <p:nvPr/>
        </p:nvSpPr>
        <p:spPr bwMode="auto">
          <a:xfrm rot="5400000">
            <a:off x="2129632" y="2753519"/>
            <a:ext cx="1366837" cy="1584325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0" name="Line 24"/>
          <p:cNvSpPr>
            <a:spLocks noChangeShapeType="1"/>
          </p:cNvSpPr>
          <p:nvPr/>
        </p:nvSpPr>
        <p:spPr bwMode="auto">
          <a:xfrm>
            <a:off x="3497263" y="4338638"/>
            <a:ext cx="1439862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1" name="Line 25"/>
          <p:cNvSpPr>
            <a:spLocks noChangeShapeType="1"/>
          </p:cNvSpPr>
          <p:nvPr/>
        </p:nvSpPr>
        <p:spPr bwMode="auto">
          <a:xfrm flipH="1">
            <a:off x="976313" y="4338638"/>
            <a:ext cx="2519362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2" name="Line 26"/>
          <p:cNvSpPr>
            <a:spLocks noChangeShapeType="1"/>
          </p:cNvSpPr>
          <p:nvPr/>
        </p:nvSpPr>
        <p:spPr bwMode="auto">
          <a:xfrm flipH="1">
            <a:off x="5010150" y="3617913"/>
            <a:ext cx="430213" cy="244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3" name="Line 27"/>
          <p:cNvSpPr>
            <a:spLocks noChangeShapeType="1"/>
          </p:cNvSpPr>
          <p:nvPr/>
        </p:nvSpPr>
        <p:spPr bwMode="auto">
          <a:xfrm flipH="1">
            <a:off x="976313" y="2825750"/>
            <a:ext cx="1152525" cy="3170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4" name="Line 28"/>
          <p:cNvSpPr>
            <a:spLocks noChangeShapeType="1"/>
          </p:cNvSpPr>
          <p:nvPr/>
        </p:nvSpPr>
        <p:spPr bwMode="auto">
          <a:xfrm flipH="1">
            <a:off x="3497263" y="3617913"/>
            <a:ext cx="1871662" cy="722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5" name="Line 29"/>
          <p:cNvSpPr>
            <a:spLocks noChangeShapeType="1"/>
          </p:cNvSpPr>
          <p:nvPr/>
        </p:nvSpPr>
        <p:spPr bwMode="auto">
          <a:xfrm flipH="1" flipV="1">
            <a:off x="976313" y="5997575"/>
            <a:ext cx="3960812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6" name="Line 30"/>
          <p:cNvSpPr>
            <a:spLocks noChangeShapeType="1"/>
          </p:cNvSpPr>
          <p:nvPr/>
        </p:nvSpPr>
        <p:spPr bwMode="auto">
          <a:xfrm flipH="1" flipV="1">
            <a:off x="2200275" y="2825750"/>
            <a:ext cx="3240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7" name="Line 31"/>
          <p:cNvSpPr>
            <a:spLocks noChangeShapeType="1"/>
          </p:cNvSpPr>
          <p:nvPr/>
        </p:nvSpPr>
        <p:spPr bwMode="auto">
          <a:xfrm rot="16200000" flipH="1">
            <a:off x="3495676" y="3617912"/>
            <a:ext cx="1871662" cy="722313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8" name="Line 32"/>
          <p:cNvSpPr>
            <a:spLocks noChangeShapeType="1"/>
          </p:cNvSpPr>
          <p:nvPr/>
        </p:nvSpPr>
        <p:spPr bwMode="auto">
          <a:xfrm rot="-5400000" flipH="1" flipV="1">
            <a:off x="2349501" y="3048000"/>
            <a:ext cx="2868612" cy="71913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49" name="Line 33"/>
          <p:cNvSpPr>
            <a:spLocks noChangeShapeType="1"/>
          </p:cNvSpPr>
          <p:nvPr/>
        </p:nvSpPr>
        <p:spPr bwMode="auto">
          <a:xfrm rot="16200000" flipH="1">
            <a:off x="4934744" y="3693319"/>
            <a:ext cx="417512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0" name="Line 34"/>
          <p:cNvSpPr>
            <a:spLocks noChangeShapeType="1"/>
          </p:cNvSpPr>
          <p:nvPr/>
        </p:nvSpPr>
        <p:spPr bwMode="auto">
          <a:xfrm rot="-5400000">
            <a:off x="3497262" y="4338638"/>
            <a:ext cx="1439863" cy="172878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1" name="Line 35"/>
          <p:cNvSpPr>
            <a:spLocks noChangeShapeType="1"/>
          </p:cNvSpPr>
          <p:nvPr/>
        </p:nvSpPr>
        <p:spPr bwMode="auto">
          <a:xfrm rot="5400000" flipH="1" flipV="1">
            <a:off x="1600994" y="5368131"/>
            <a:ext cx="2711450" cy="71438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2" name="Line 36"/>
          <p:cNvSpPr>
            <a:spLocks noChangeShapeType="1"/>
          </p:cNvSpPr>
          <p:nvPr/>
        </p:nvSpPr>
        <p:spPr bwMode="auto">
          <a:xfrm rot="16200000" flipH="1">
            <a:off x="1132682" y="2983706"/>
            <a:ext cx="1085850" cy="2922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3" name="Line 37"/>
          <p:cNvSpPr>
            <a:spLocks noChangeShapeType="1"/>
          </p:cNvSpPr>
          <p:nvPr/>
        </p:nvSpPr>
        <p:spPr bwMode="auto">
          <a:xfrm rot="5400000" flipH="1">
            <a:off x="977107" y="4337844"/>
            <a:ext cx="2519362" cy="16573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4" name="Text Box 43"/>
          <p:cNvSpPr txBox="1">
            <a:spLocks noChangeArrowheads="1"/>
          </p:cNvSpPr>
          <p:nvPr/>
        </p:nvSpPr>
        <p:spPr bwMode="auto">
          <a:xfrm>
            <a:off x="5045075" y="6049963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latin typeface="Arial" charset="0"/>
              </a:rPr>
              <a:t>82 mm</a:t>
            </a:r>
          </a:p>
        </p:txBody>
      </p:sp>
      <p:sp>
        <p:nvSpPr>
          <p:cNvPr id="235555" name="Forma livre 75"/>
          <p:cNvSpPr>
            <a:spLocks noChangeArrowheads="1"/>
          </p:cNvSpPr>
          <p:nvPr/>
        </p:nvSpPr>
        <p:spPr bwMode="auto">
          <a:xfrm>
            <a:off x="3951288" y="1903413"/>
            <a:ext cx="2416175" cy="3140075"/>
          </a:xfrm>
          <a:custGeom>
            <a:avLst/>
            <a:gdLst>
              <a:gd name="T0" fmla="*/ 474213 w 2415654"/>
              <a:gd name="T1" fmla="*/ 2091473 h 3138985"/>
              <a:gd name="T2" fmla="*/ 0 w 2415654"/>
              <a:gd name="T3" fmla="*/ 842113 h 3138985"/>
              <a:gd name="T4" fmla="*/ 206168 w 2415654"/>
              <a:gd name="T5" fmla="*/ 0 h 3138985"/>
              <a:gd name="T6" fmla="*/ 2426025 w 2415654"/>
              <a:gd name="T7" fmla="*/ 0 h 3138985"/>
              <a:gd name="T8" fmla="*/ 2432891 w 2415654"/>
              <a:gd name="T9" fmla="*/ 3175168 h 3138985"/>
              <a:gd name="T10" fmla="*/ 2336673 w 2415654"/>
              <a:gd name="T11" fmla="*/ 3168266 h 3138985"/>
              <a:gd name="T12" fmla="*/ 797222 w 2415654"/>
              <a:gd name="T13" fmla="*/ 2892168 h 3138985"/>
              <a:gd name="T14" fmla="*/ 769731 w 2415654"/>
              <a:gd name="T15" fmla="*/ 2871459 h 3138985"/>
              <a:gd name="T16" fmla="*/ 439845 w 2415654"/>
              <a:gd name="T17" fmla="*/ 2008647 h 3138985"/>
              <a:gd name="T18" fmla="*/ 377987 w 2415654"/>
              <a:gd name="T19" fmla="*/ 1863694 h 3138985"/>
              <a:gd name="T20" fmla="*/ 377987 w 2415654"/>
              <a:gd name="T21" fmla="*/ 1863694 h 3138985"/>
              <a:gd name="T22" fmla="*/ 377987 w 2415654"/>
              <a:gd name="T23" fmla="*/ 1863694 h 31389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15654"/>
              <a:gd name="T37" fmla="*/ 0 h 3138985"/>
              <a:gd name="T38" fmla="*/ 2415654 w 2415654"/>
              <a:gd name="T39" fmla="*/ 3138985 h 31389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15654" h="3138985">
                <a:moveTo>
                  <a:pt x="470848" y="2067636"/>
                </a:moveTo>
                <a:lnTo>
                  <a:pt x="0" y="832513"/>
                </a:lnTo>
                <a:lnTo>
                  <a:pt x="204716" y="0"/>
                </a:lnTo>
                <a:lnTo>
                  <a:pt x="2408830" y="0"/>
                </a:lnTo>
                <a:cubicBezTo>
                  <a:pt x="2411105" y="1046328"/>
                  <a:pt x="2413379" y="2092657"/>
                  <a:pt x="2415654" y="3138985"/>
                </a:cubicBezTo>
                <a:lnTo>
                  <a:pt x="2320119" y="3132161"/>
                </a:lnTo>
                <a:lnTo>
                  <a:pt x="791570" y="2859206"/>
                </a:lnTo>
                <a:lnTo>
                  <a:pt x="764274" y="2838734"/>
                </a:lnTo>
                <a:lnTo>
                  <a:pt x="436728" y="1985749"/>
                </a:lnTo>
                <a:lnTo>
                  <a:pt x="375313" y="1842447"/>
                </a:lnTo>
              </a:path>
            </a:pathLst>
          </a:custGeom>
          <a:solidFill>
            <a:srgbClr val="9966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6" name="Forma livre 81"/>
          <p:cNvSpPr>
            <a:spLocks noChangeArrowheads="1"/>
          </p:cNvSpPr>
          <p:nvPr/>
        </p:nvSpPr>
        <p:spPr bwMode="auto">
          <a:xfrm>
            <a:off x="2921000" y="4749800"/>
            <a:ext cx="3446463" cy="2012950"/>
          </a:xfrm>
          <a:custGeom>
            <a:avLst/>
            <a:gdLst>
              <a:gd name="T0" fmla="*/ 1150850 w 3446060"/>
              <a:gd name="T1" fmla="*/ 579139 h 2013045"/>
              <a:gd name="T2" fmla="*/ 13714 w 3446060"/>
              <a:gd name="T3" fmla="*/ 1519349 h 2013045"/>
              <a:gd name="T4" fmla="*/ 0 w 3446060"/>
              <a:gd name="T5" fmla="*/ 2009910 h 2013045"/>
              <a:gd name="T6" fmla="*/ 3452512 w 3446060"/>
              <a:gd name="T7" fmla="*/ 2009910 h 2013045"/>
              <a:gd name="T8" fmla="*/ 3459371 w 3446060"/>
              <a:gd name="T9" fmla="*/ 286170 h 2013045"/>
              <a:gd name="T10" fmla="*/ 1829019 w 3446060"/>
              <a:gd name="T11" fmla="*/ 0 h 2013045"/>
              <a:gd name="T12" fmla="*/ 1150850 w 3446060"/>
              <a:gd name="T13" fmla="*/ 579139 h 2013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6060"/>
              <a:gd name="T22" fmla="*/ 0 h 2013045"/>
              <a:gd name="T23" fmla="*/ 3446060 w 3446060"/>
              <a:gd name="T24" fmla="*/ 2013045 h 2013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6060" h="2013045">
                <a:moveTo>
                  <a:pt x="1146412" y="580030"/>
                </a:moveTo>
                <a:lnTo>
                  <a:pt x="13648" y="1521725"/>
                </a:lnTo>
                <a:lnTo>
                  <a:pt x="0" y="2013045"/>
                </a:lnTo>
                <a:lnTo>
                  <a:pt x="3439236" y="2013045"/>
                </a:lnTo>
                <a:cubicBezTo>
                  <a:pt x="3441511" y="1437564"/>
                  <a:pt x="3443785" y="862084"/>
                  <a:pt x="3446060" y="286603"/>
                </a:cubicBezTo>
                <a:lnTo>
                  <a:pt x="1821976" y="0"/>
                </a:lnTo>
                <a:lnTo>
                  <a:pt x="1146412" y="580030"/>
                </a:lnTo>
                <a:close/>
              </a:path>
            </a:pathLst>
          </a:cu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7" name="Forma livre 84"/>
          <p:cNvSpPr>
            <a:spLocks noChangeArrowheads="1"/>
          </p:cNvSpPr>
          <p:nvPr/>
        </p:nvSpPr>
        <p:spPr bwMode="auto">
          <a:xfrm>
            <a:off x="136525" y="3856038"/>
            <a:ext cx="2797175" cy="2906712"/>
          </a:xfrm>
          <a:custGeom>
            <a:avLst/>
            <a:gdLst>
              <a:gd name="T0" fmla="*/ 0 w 2797791"/>
              <a:gd name="T1" fmla="*/ 0 h 2906973"/>
              <a:gd name="T2" fmla="*/ 1612340 w 2797791"/>
              <a:gd name="T3" fmla="*/ 619153 h 2906973"/>
              <a:gd name="T4" fmla="*/ 2777549 w 2797791"/>
              <a:gd name="T5" fmla="*/ 2360891 h 2906973"/>
              <a:gd name="T6" fmla="*/ 2763998 w 2797791"/>
              <a:gd name="T7" fmla="*/ 2898393 h 2906973"/>
              <a:gd name="T8" fmla="*/ 13548 w 2797791"/>
              <a:gd name="T9" fmla="*/ 2898393 h 2906973"/>
              <a:gd name="T10" fmla="*/ 0 w 2797791"/>
              <a:gd name="T11" fmla="*/ 0 h 29069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97791"/>
              <a:gd name="T19" fmla="*/ 0 h 2906973"/>
              <a:gd name="T20" fmla="*/ 2797791 w 2797791"/>
              <a:gd name="T21" fmla="*/ 2906973 h 29069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97791" h="2906973">
                <a:moveTo>
                  <a:pt x="0" y="0"/>
                </a:moveTo>
                <a:lnTo>
                  <a:pt x="1624083" y="620973"/>
                </a:lnTo>
                <a:lnTo>
                  <a:pt x="2797791" y="2367886"/>
                </a:lnTo>
                <a:lnTo>
                  <a:pt x="2784143" y="2906973"/>
                </a:lnTo>
                <a:lnTo>
                  <a:pt x="13647" y="290697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8" name="Forma livre 86"/>
          <p:cNvSpPr>
            <a:spLocks noChangeArrowheads="1"/>
          </p:cNvSpPr>
          <p:nvPr/>
        </p:nvSpPr>
        <p:spPr bwMode="auto">
          <a:xfrm>
            <a:off x="1755775" y="2670175"/>
            <a:ext cx="2976563" cy="3590925"/>
          </a:xfrm>
          <a:custGeom>
            <a:avLst/>
            <a:gdLst>
              <a:gd name="T0" fmla="*/ 2177037 w 2977286"/>
              <a:gd name="T1" fmla="*/ 65342 h 3591763"/>
              <a:gd name="T2" fmla="*/ 2953505 w 2977286"/>
              <a:gd name="T3" fmla="*/ 2090633 h 3591763"/>
              <a:gd name="T4" fmla="*/ 1175604 w 2977286"/>
              <a:gd name="T5" fmla="*/ 3564226 h 3591763"/>
              <a:gd name="T6" fmla="*/ 0 w 2977286"/>
              <a:gd name="T7" fmla="*/ 1771233 h 3591763"/>
              <a:gd name="T8" fmla="*/ 2060927 w 2977286"/>
              <a:gd name="T9" fmla="*/ 0 h 3591763"/>
              <a:gd name="T10" fmla="*/ 2177037 w 2977286"/>
              <a:gd name="T11" fmla="*/ 65342 h 35917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7286"/>
              <a:gd name="T19" fmla="*/ 0 h 3591763"/>
              <a:gd name="T20" fmla="*/ 2977286 w 2977286"/>
              <a:gd name="T21" fmla="*/ 3591763 h 35917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7286" h="3591763">
                <a:moveTo>
                  <a:pt x="2194560" y="65837"/>
                </a:moveTo>
                <a:lnTo>
                  <a:pt x="2977286" y="2106778"/>
                </a:lnTo>
                <a:lnTo>
                  <a:pt x="1185062" y="3591763"/>
                </a:lnTo>
                <a:lnTo>
                  <a:pt x="0" y="1784909"/>
                </a:lnTo>
                <a:lnTo>
                  <a:pt x="2077517" y="0"/>
                </a:lnTo>
                <a:lnTo>
                  <a:pt x="2194560" y="65837"/>
                </a:lnTo>
                <a:close/>
              </a:path>
            </a:pathLst>
          </a:custGeom>
          <a:solidFill>
            <a:srgbClr val="3333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59" name="Forma livre 87"/>
          <p:cNvSpPr>
            <a:spLocks noChangeArrowheads="1"/>
          </p:cNvSpPr>
          <p:nvPr/>
        </p:nvSpPr>
        <p:spPr bwMode="auto">
          <a:xfrm>
            <a:off x="150813" y="1909763"/>
            <a:ext cx="4008437" cy="2552700"/>
          </a:xfrm>
          <a:custGeom>
            <a:avLst/>
            <a:gdLst>
              <a:gd name="T0" fmla="*/ 3663386 w 4008730"/>
              <a:gd name="T1" fmla="*/ 757794 h 2553005"/>
              <a:gd name="T2" fmla="*/ 3787419 w 4008730"/>
              <a:gd name="T3" fmla="*/ 823383 h 2553005"/>
              <a:gd name="T4" fmla="*/ 3999046 w 4008730"/>
              <a:gd name="T5" fmla="*/ 0 h 2553005"/>
              <a:gd name="T6" fmla="*/ 0 w 4008730"/>
              <a:gd name="T7" fmla="*/ 0 h 2553005"/>
              <a:gd name="T8" fmla="*/ 0 w 4008730"/>
              <a:gd name="T9" fmla="*/ 1923626 h 2553005"/>
              <a:gd name="T10" fmla="*/ 1620068 w 4008730"/>
              <a:gd name="T11" fmla="*/ 2542973 h 2553005"/>
              <a:gd name="T12" fmla="*/ 3663386 w 4008730"/>
              <a:gd name="T13" fmla="*/ 757794 h 2553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8730"/>
              <a:gd name="T22" fmla="*/ 0 h 2553005"/>
              <a:gd name="T23" fmla="*/ 4008730 w 4008730"/>
              <a:gd name="T24" fmla="*/ 2553005 h 2553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8730" h="2553005">
                <a:moveTo>
                  <a:pt x="3672230" y="760781"/>
                </a:moveTo>
                <a:lnTo>
                  <a:pt x="3796589" y="826618"/>
                </a:lnTo>
                <a:lnTo>
                  <a:pt x="4008730" y="0"/>
                </a:lnTo>
                <a:lnTo>
                  <a:pt x="0" y="0"/>
                </a:lnTo>
                <a:lnTo>
                  <a:pt x="0" y="1931213"/>
                </a:lnTo>
                <a:lnTo>
                  <a:pt x="1623974" y="2553005"/>
                </a:lnTo>
                <a:lnTo>
                  <a:pt x="3672230" y="76078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60" name="Text Box 22"/>
          <p:cNvSpPr txBox="1">
            <a:spLocks noChangeArrowheads="1"/>
          </p:cNvSpPr>
          <p:nvPr/>
        </p:nvSpPr>
        <p:spPr bwMode="auto">
          <a:xfrm>
            <a:off x="6429375" y="2928938"/>
            <a:ext cx="257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rebuchet MS" pitchFamily="34" charset="0"/>
              </a:rPr>
              <a:t>5 – Influência</a:t>
            </a:r>
            <a:r>
              <a:rPr lang="en-US" altLang="pt-BR" sz="2000">
                <a:latin typeface="Trebuchet MS" pitchFamily="34" charset="0"/>
              </a:rPr>
              <a:t> </a:t>
            </a:r>
            <a:r>
              <a:rPr lang="pt-BR" altLang="pt-BR" sz="2000">
                <a:latin typeface="Trebuchet MS" pitchFamily="34" charset="0"/>
              </a:rPr>
              <a:t>de cada um dos postos pluviométricos</a:t>
            </a:r>
          </a:p>
        </p:txBody>
      </p:sp>
      <p:sp>
        <p:nvSpPr>
          <p:cNvPr id="235561" name="Text Box 22"/>
          <p:cNvSpPr txBox="1">
            <a:spLocks noChangeArrowheads="1"/>
          </p:cNvSpPr>
          <p:nvPr/>
        </p:nvSpPr>
        <p:spPr bwMode="auto">
          <a:xfrm>
            <a:off x="3708400" y="4214813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000">
                <a:latin typeface="Arial" charset="0"/>
              </a:rPr>
              <a:t>40%</a:t>
            </a:r>
          </a:p>
        </p:txBody>
      </p:sp>
      <p:sp>
        <p:nvSpPr>
          <p:cNvPr id="235562" name="Text Box 48"/>
          <p:cNvSpPr txBox="1">
            <a:spLocks noChangeArrowheads="1"/>
          </p:cNvSpPr>
          <p:nvPr/>
        </p:nvSpPr>
        <p:spPr bwMode="auto">
          <a:xfrm>
            <a:off x="1993900" y="3357563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000">
                <a:latin typeface="Arial" charset="0"/>
              </a:rPr>
              <a:t>30%</a:t>
            </a:r>
          </a:p>
        </p:txBody>
      </p:sp>
      <p:sp>
        <p:nvSpPr>
          <p:cNvPr id="235563" name="Text Box 49"/>
          <p:cNvSpPr txBox="1">
            <a:spLocks noChangeArrowheads="1"/>
          </p:cNvSpPr>
          <p:nvPr/>
        </p:nvSpPr>
        <p:spPr bwMode="auto">
          <a:xfrm>
            <a:off x="4637088" y="3857625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000">
                <a:latin typeface="Arial" charset="0"/>
              </a:rPr>
              <a:t>15%</a:t>
            </a:r>
          </a:p>
        </p:txBody>
      </p:sp>
      <p:sp>
        <p:nvSpPr>
          <p:cNvPr id="235564" name="Text Box 50"/>
          <p:cNvSpPr txBox="1">
            <a:spLocks noChangeArrowheads="1"/>
          </p:cNvSpPr>
          <p:nvPr/>
        </p:nvSpPr>
        <p:spPr bwMode="auto">
          <a:xfrm>
            <a:off x="4279900" y="5000625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000">
                <a:latin typeface="Arial" charset="0"/>
              </a:rPr>
              <a:t>10%</a:t>
            </a:r>
          </a:p>
        </p:txBody>
      </p:sp>
      <p:sp>
        <p:nvSpPr>
          <p:cNvPr id="235565" name="Text Box 51"/>
          <p:cNvSpPr txBox="1">
            <a:spLocks noChangeArrowheads="1"/>
          </p:cNvSpPr>
          <p:nvPr/>
        </p:nvSpPr>
        <p:spPr bwMode="auto">
          <a:xfrm>
            <a:off x="1477963" y="4643438"/>
            <a:ext cx="522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000">
                <a:latin typeface="Arial" charset="0"/>
              </a:rPr>
              <a:t>5%</a:t>
            </a:r>
          </a:p>
        </p:txBody>
      </p:sp>
      <p:graphicFrame>
        <p:nvGraphicFramePr>
          <p:cNvPr id="235566" name="Object 2"/>
          <p:cNvGraphicFramePr>
            <a:graphicFrameLocks noChangeAspect="1"/>
          </p:cNvGraphicFramePr>
          <p:nvPr/>
        </p:nvGraphicFramePr>
        <p:xfrm>
          <a:off x="1655763" y="1428750"/>
          <a:ext cx="7318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ção" r:id="rId4" imgW="2971800" imgH="203200" progId="Equation.3">
                  <p:embed/>
                </p:oleObj>
              </mc:Choice>
              <mc:Fallback>
                <p:oleObj name="Equação" r:id="rId4" imgW="297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1428750"/>
                        <a:ext cx="7318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8" name="CaixaDeTexto 54"/>
          <p:cNvSpPr txBox="1">
            <a:spLocks noChangeArrowheads="1"/>
          </p:cNvSpPr>
          <p:nvPr/>
        </p:nvSpPr>
        <p:spPr bwMode="auto">
          <a:xfrm>
            <a:off x="1006475" y="161925"/>
            <a:ext cx="7004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Definição dos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Polígonos de Thiessen</a:t>
            </a:r>
          </a:p>
        </p:txBody>
      </p:sp>
    </p:spTree>
    <p:extLst>
      <p:ext uri="{BB962C8B-B14F-4D97-AF65-F5344CB8AC3E}">
        <p14:creationId xmlns:p14="http://schemas.microsoft.com/office/powerpoint/2010/main" val="109837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upo 77"/>
          <p:cNvGrpSpPr>
            <a:grpSpLocks noChangeAspect="1"/>
          </p:cNvGrpSpPr>
          <p:nvPr/>
        </p:nvGrpSpPr>
        <p:grpSpPr bwMode="auto">
          <a:xfrm>
            <a:off x="71438" y="1857375"/>
            <a:ext cx="5283200" cy="4129088"/>
            <a:chOff x="142844" y="1901838"/>
            <a:chExt cx="6215106" cy="4857760"/>
          </a:xfrm>
        </p:grpSpPr>
        <p:sp>
          <p:nvSpPr>
            <p:cNvPr id="237576" name="Retângulo 20"/>
            <p:cNvSpPr>
              <a:spLocks noChangeAspect="1" noChangeArrowheads="1"/>
            </p:cNvSpPr>
            <p:nvPr/>
          </p:nvSpPr>
          <p:spPr bwMode="auto">
            <a:xfrm>
              <a:off x="142844" y="1901838"/>
              <a:ext cx="6215106" cy="485776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37577" name="Text Box 3"/>
            <p:cNvSpPr txBox="1">
              <a:spLocks noChangeAspect="1" noChangeArrowheads="1"/>
            </p:cNvSpPr>
            <p:nvPr/>
          </p:nvSpPr>
          <p:spPr bwMode="auto">
            <a:xfrm>
              <a:off x="2127246" y="2500306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50 mm</a:t>
              </a:r>
            </a:p>
          </p:txBody>
        </p:sp>
        <p:sp>
          <p:nvSpPr>
            <p:cNvPr id="237578" name="Text Box 4"/>
            <p:cNvSpPr txBox="1">
              <a:spLocks noChangeAspect="1" noChangeArrowheads="1"/>
            </p:cNvSpPr>
            <p:nvPr/>
          </p:nvSpPr>
          <p:spPr bwMode="auto">
            <a:xfrm>
              <a:off x="5437661" y="3530623"/>
              <a:ext cx="771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120 mm</a:t>
              </a:r>
            </a:p>
          </p:txBody>
        </p:sp>
        <p:grpSp>
          <p:nvGrpSpPr>
            <p:cNvPr id="237579" name="Group 5"/>
            <p:cNvGrpSpPr>
              <a:grpSpLocks noChangeAspect="1"/>
            </p:cNvGrpSpPr>
            <p:nvPr/>
          </p:nvGrpSpPr>
          <p:grpSpPr bwMode="auto">
            <a:xfrm>
              <a:off x="687384" y="2106636"/>
              <a:ext cx="5111750" cy="4176712"/>
              <a:chOff x="1837" y="1389"/>
              <a:chExt cx="3220" cy="2631"/>
            </a:xfrm>
          </p:grpSpPr>
          <p:sp>
            <p:nvSpPr>
              <p:cNvPr id="237593" name="Freeform 6"/>
              <p:cNvSpPr>
                <a:spLocks/>
              </p:cNvSpPr>
              <p:nvPr/>
            </p:nvSpPr>
            <p:spPr bwMode="auto">
              <a:xfrm>
                <a:off x="1837" y="1389"/>
                <a:ext cx="3220" cy="2631"/>
              </a:xfrm>
              <a:custGeom>
                <a:avLst/>
                <a:gdLst>
                  <a:gd name="T0" fmla="*/ 1542 w 3220"/>
                  <a:gd name="T1" fmla="*/ 2495 h 2631"/>
                  <a:gd name="T2" fmla="*/ 1270 w 3220"/>
                  <a:gd name="T3" fmla="*/ 2223 h 2631"/>
                  <a:gd name="T4" fmla="*/ 725 w 3220"/>
                  <a:gd name="T5" fmla="*/ 2177 h 2631"/>
                  <a:gd name="T6" fmla="*/ 544 w 3220"/>
                  <a:gd name="T7" fmla="*/ 1950 h 2631"/>
                  <a:gd name="T8" fmla="*/ 453 w 3220"/>
                  <a:gd name="T9" fmla="*/ 1724 h 2631"/>
                  <a:gd name="T10" fmla="*/ 317 w 3220"/>
                  <a:gd name="T11" fmla="*/ 1633 h 2631"/>
                  <a:gd name="T12" fmla="*/ 90 w 3220"/>
                  <a:gd name="T13" fmla="*/ 1451 h 2631"/>
                  <a:gd name="T14" fmla="*/ 45 w 3220"/>
                  <a:gd name="T15" fmla="*/ 1225 h 2631"/>
                  <a:gd name="T16" fmla="*/ 227 w 3220"/>
                  <a:gd name="T17" fmla="*/ 1043 h 2631"/>
                  <a:gd name="T18" fmla="*/ 363 w 3220"/>
                  <a:gd name="T19" fmla="*/ 907 h 2631"/>
                  <a:gd name="T20" fmla="*/ 453 w 3220"/>
                  <a:gd name="T21" fmla="*/ 590 h 2631"/>
                  <a:gd name="T22" fmla="*/ 499 w 3220"/>
                  <a:gd name="T23" fmla="*/ 453 h 2631"/>
                  <a:gd name="T24" fmla="*/ 816 w 3220"/>
                  <a:gd name="T25" fmla="*/ 317 h 2631"/>
                  <a:gd name="T26" fmla="*/ 952 w 3220"/>
                  <a:gd name="T27" fmla="*/ 91 h 2631"/>
                  <a:gd name="T28" fmla="*/ 1315 w 3220"/>
                  <a:gd name="T29" fmla="*/ 45 h 2631"/>
                  <a:gd name="T30" fmla="*/ 1542 w 3220"/>
                  <a:gd name="T31" fmla="*/ 45 h 2631"/>
                  <a:gd name="T32" fmla="*/ 1996 w 3220"/>
                  <a:gd name="T33" fmla="*/ 0 h 2631"/>
                  <a:gd name="T34" fmla="*/ 2086 w 3220"/>
                  <a:gd name="T35" fmla="*/ 317 h 2631"/>
                  <a:gd name="T36" fmla="*/ 2313 w 3220"/>
                  <a:gd name="T37" fmla="*/ 453 h 2631"/>
                  <a:gd name="T38" fmla="*/ 2358 w 3220"/>
                  <a:gd name="T39" fmla="*/ 680 h 2631"/>
                  <a:gd name="T40" fmla="*/ 2857 w 3220"/>
                  <a:gd name="T41" fmla="*/ 907 h 2631"/>
                  <a:gd name="T42" fmla="*/ 3084 w 3220"/>
                  <a:gd name="T43" fmla="*/ 1134 h 2631"/>
                  <a:gd name="T44" fmla="*/ 3220 w 3220"/>
                  <a:gd name="T45" fmla="*/ 1315 h 2631"/>
                  <a:gd name="T46" fmla="*/ 3220 w 3220"/>
                  <a:gd name="T47" fmla="*/ 1587 h 2631"/>
                  <a:gd name="T48" fmla="*/ 3039 w 3220"/>
                  <a:gd name="T49" fmla="*/ 1769 h 2631"/>
                  <a:gd name="T50" fmla="*/ 3039 w 3220"/>
                  <a:gd name="T51" fmla="*/ 1996 h 2631"/>
                  <a:gd name="T52" fmla="*/ 2767 w 3220"/>
                  <a:gd name="T53" fmla="*/ 1996 h 2631"/>
                  <a:gd name="T54" fmla="*/ 2540 w 3220"/>
                  <a:gd name="T55" fmla="*/ 2359 h 2631"/>
                  <a:gd name="T56" fmla="*/ 2222 w 3220"/>
                  <a:gd name="T57" fmla="*/ 2449 h 2631"/>
                  <a:gd name="T58" fmla="*/ 2041 w 3220"/>
                  <a:gd name="T59" fmla="*/ 2495 h 2631"/>
                  <a:gd name="T60" fmla="*/ 1905 w 3220"/>
                  <a:gd name="T61" fmla="*/ 2631 h 2631"/>
                  <a:gd name="T62" fmla="*/ 1723 w 3220"/>
                  <a:gd name="T63" fmla="*/ 2585 h 26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20"/>
                  <a:gd name="T97" fmla="*/ 0 h 2631"/>
                  <a:gd name="T98" fmla="*/ 3220 w 3220"/>
                  <a:gd name="T99" fmla="*/ 2631 h 26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20" h="2631">
                    <a:moveTo>
                      <a:pt x="1633" y="2585"/>
                    </a:moveTo>
                    <a:lnTo>
                      <a:pt x="1542" y="2495"/>
                    </a:lnTo>
                    <a:lnTo>
                      <a:pt x="1406" y="2495"/>
                    </a:lnTo>
                    <a:lnTo>
                      <a:pt x="1270" y="2223"/>
                    </a:lnTo>
                    <a:lnTo>
                      <a:pt x="1134" y="2359"/>
                    </a:lnTo>
                    <a:lnTo>
                      <a:pt x="725" y="2177"/>
                    </a:lnTo>
                    <a:lnTo>
                      <a:pt x="680" y="1996"/>
                    </a:lnTo>
                    <a:lnTo>
                      <a:pt x="544" y="1950"/>
                    </a:lnTo>
                    <a:lnTo>
                      <a:pt x="544" y="1814"/>
                    </a:lnTo>
                    <a:lnTo>
                      <a:pt x="453" y="1724"/>
                    </a:lnTo>
                    <a:lnTo>
                      <a:pt x="363" y="1724"/>
                    </a:lnTo>
                    <a:lnTo>
                      <a:pt x="317" y="1633"/>
                    </a:lnTo>
                    <a:lnTo>
                      <a:pt x="272" y="1542"/>
                    </a:lnTo>
                    <a:lnTo>
                      <a:pt x="90" y="1451"/>
                    </a:lnTo>
                    <a:lnTo>
                      <a:pt x="0" y="1270"/>
                    </a:lnTo>
                    <a:lnTo>
                      <a:pt x="45" y="1225"/>
                    </a:lnTo>
                    <a:lnTo>
                      <a:pt x="136" y="1089"/>
                    </a:lnTo>
                    <a:lnTo>
                      <a:pt x="227" y="1043"/>
                    </a:lnTo>
                    <a:lnTo>
                      <a:pt x="363" y="998"/>
                    </a:lnTo>
                    <a:lnTo>
                      <a:pt x="363" y="907"/>
                    </a:lnTo>
                    <a:lnTo>
                      <a:pt x="453" y="771"/>
                    </a:lnTo>
                    <a:lnTo>
                      <a:pt x="453" y="590"/>
                    </a:lnTo>
                    <a:lnTo>
                      <a:pt x="408" y="544"/>
                    </a:lnTo>
                    <a:lnTo>
                      <a:pt x="499" y="453"/>
                    </a:lnTo>
                    <a:lnTo>
                      <a:pt x="635" y="317"/>
                    </a:lnTo>
                    <a:lnTo>
                      <a:pt x="816" y="317"/>
                    </a:lnTo>
                    <a:lnTo>
                      <a:pt x="771" y="181"/>
                    </a:lnTo>
                    <a:lnTo>
                      <a:pt x="952" y="91"/>
                    </a:lnTo>
                    <a:lnTo>
                      <a:pt x="1134" y="136"/>
                    </a:lnTo>
                    <a:lnTo>
                      <a:pt x="1315" y="45"/>
                    </a:lnTo>
                    <a:lnTo>
                      <a:pt x="1451" y="0"/>
                    </a:lnTo>
                    <a:lnTo>
                      <a:pt x="1542" y="45"/>
                    </a:lnTo>
                    <a:lnTo>
                      <a:pt x="1814" y="45"/>
                    </a:lnTo>
                    <a:lnTo>
                      <a:pt x="1996" y="0"/>
                    </a:lnTo>
                    <a:lnTo>
                      <a:pt x="2086" y="136"/>
                    </a:lnTo>
                    <a:lnTo>
                      <a:pt x="2086" y="317"/>
                    </a:lnTo>
                    <a:lnTo>
                      <a:pt x="2222" y="408"/>
                    </a:lnTo>
                    <a:lnTo>
                      <a:pt x="2313" y="453"/>
                    </a:lnTo>
                    <a:lnTo>
                      <a:pt x="2222" y="544"/>
                    </a:lnTo>
                    <a:lnTo>
                      <a:pt x="2358" y="680"/>
                    </a:lnTo>
                    <a:lnTo>
                      <a:pt x="2676" y="726"/>
                    </a:lnTo>
                    <a:lnTo>
                      <a:pt x="2857" y="907"/>
                    </a:lnTo>
                    <a:lnTo>
                      <a:pt x="2857" y="998"/>
                    </a:lnTo>
                    <a:lnTo>
                      <a:pt x="3084" y="1134"/>
                    </a:lnTo>
                    <a:lnTo>
                      <a:pt x="3084" y="1270"/>
                    </a:lnTo>
                    <a:lnTo>
                      <a:pt x="3220" y="1315"/>
                    </a:lnTo>
                    <a:lnTo>
                      <a:pt x="3220" y="1451"/>
                    </a:lnTo>
                    <a:lnTo>
                      <a:pt x="3220" y="1587"/>
                    </a:lnTo>
                    <a:lnTo>
                      <a:pt x="3039" y="1678"/>
                    </a:lnTo>
                    <a:lnTo>
                      <a:pt x="3039" y="1769"/>
                    </a:lnTo>
                    <a:lnTo>
                      <a:pt x="3039" y="1905"/>
                    </a:lnTo>
                    <a:lnTo>
                      <a:pt x="3039" y="1996"/>
                    </a:lnTo>
                    <a:lnTo>
                      <a:pt x="2857" y="1996"/>
                    </a:lnTo>
                    <a:lnTo>
                      <a:pt x="2767" y="1996"/>
                    </a:lnTo>
                    <a:lnTo>
                      <a:pt x="2585" y="2086"/>
                    </a:lnTo>
                    <a:lnTo>
                      <a:pt x="2540" y="2359"/>
                    </a:lnTo>
                    <a:lnTo>
                      <a:pt x="2313" y="2359"/>
                    </a:lnTo>
                    <a:lnTo>
                      <a:pt x="2222" y="2449"/>
                    </a:lnTo>
                    <a:lnTo>
                      <a:pt x="2086" y="2404"/>
                    </a:lnTo>
                    <a:lnTo>
                      <a:pt x="2041" y="2495"/>
                    </a:lnTo>
                    <a:lnTo>
                      <a:pt x="1996" y="2585"/>
                    </a:lnTo>
                    <a:lnTo>
                      <a:pt x="1905" y="2631"/>
                    </a:lnTo>
                    <a:lnTo>
                      <a:pt x="1859" y="2540"/>
                    </a:lnTo>
                    <a:lnTo>
                      <a:pt x="1723" y="258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94" name="Line 7"/>
              <p:cNvSpPr>
                <a:spLocks noChangeShapeType="1"/>
              </p:cNvSpPr>
              <p:nvPr/>
            </p:nvSpPr>
            <p:spPr bwMode="auto">
              <a:xfrm>
                <a:off x="3470" y="397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7580" name="Oval 8"/>
            <p:cNvSpPr>
              <a:spLocks noChangeAspect="1" noChangeArrowheads="1"/>
            </p:cNvSpPr>
            <p:nvPr/>
          </p:nvSpPr>
          <p:spPr bwMode="auto">
            <a:xfrm>
              <a:off x="2128834" y="2771798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37581" name="Oval 9"/>
            <p:cNvSpPr>
              <a:spLocks noChangeAspect="1" noChangeArrowheads="1"/>
            </p:cNvSpPr>
            <p:nvPr/>
          </p:nvSpPr>
          <p:spPr bwMode="auto">
            <a:xfrm rot="10800000">
              <a:off x="5440359" y="3530623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37582" name="Freeform 10"/>
            <p:cNvSpPr>
              <a:spLocks noChangeAspect="1"/>
            </p:cNvSpPr>
            <p:nvPr/>
          </p:nvSpPr>
          <p:spPr bwMode="auto">
            <a:xfrm>
              <a:off x="3067046" y="2187598"/>
              <a:ext cx="455613" cy="2965450"/>
            </a:xfrm>
            <a:custGeom>
              <a:avLst/>
              <a:gdLst>
                <a:gd name="T0" fmla="*/ 2147483646 w 287"/>
                <a:gd name="T1" fmla="*/ 0 h 1868"/>
                <a:gd name="T2" fmla="*/ 2147483646 w 287"/>
                <a:gd name="T3" fmla="*/ 2147483646 h 1868"/>
                <a:gd name="T4" fmla="*/ 2147483646 w 287"/>
                <a:gd name="T5" fmla="*/ 2147483646 h 1868"/>
                <a:gd name="T6" fmla="*/ 2147483646 w 287"/>
                <a:gd name="T7" fmla="*/ 2147483646 h 1868"/>
                <a:gd name="T8" fmla="*/ 2147483646 w 287"/>
                <a:gd name="T9" fmla="*/ 2147483646 h 1868"/>
                <a:gd name="T10" fmla="*/ 2147483646 w 287"/>
                <a:gd name="T11" fmla="*/ 2147483646 h 1868"/>
                <a:gd name="T12" fmla="*/ 2147483646 w 287"/>
                <a:gd name="T13" fmla="*/ 2147483646 h 1868"/>
                <a:gd name="T14" fmla="*/ 2147483646 w 287"/>
                <a:gd name="T15" fmla="*/ 2147483646 h 1868"/>
                <a:gd name="T16" fmla="*/ 2147483646 w 287"/>
                <a:gd name="T17" fmla="*/ 2147483646 h 1868"/>
                <a:gd name="T18" fmla="*/ 2147483646 w 287"/>
                <a:gd name="T19" fmla="*/ 2147483646 h 1868"/>
                <a:gd name="T20" fmla="*/ 2147483646 w 287"/>
                <a:gd name="T21" fmla="*/ 2147483646 h 1868"/>
                <a:gd name="T22" fmla="*/ 2147483646 w 287"/>
                <a:gd name="T23" fmla="*/ 2147483646 h 1868"/>
                <a:gd name="T24" fmla="*/ 2147483646 w 287"/>
                <a:gd name="T25" fmla="*/ 2147483646 h 1868"/>
                <a:gd name="T26" fmla="*/ 2147483646 w 287"/>
                <a:gd name="T27" fmla="*/ 2147483646 h 1868"/>
                <a:gd name="T28" fmla="*/ 2147483646 w 287"/>
                <a:gd name="T29" fmla="*/ 2147483646 h 1868"/>
                <a:gd name="T30" fmla="*/ 2147483646 w 287"/>
                <a:gd name="T31" fmla="*/ 2147483646 h 1868"/>
                <a:gd name="T32" fmla="*/ 2147483646 w 287"/>
                <a:gd name="T33" fmla="*/ 2147483646 h 1868"/>
                <a:gd name="T34" fmla="*/ 2147483646 w 287"/>
                <a:gd name="T35" fmla="*/ 2147483646 h 1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868"/>
                <a:gd name="T56" fmla="*/ 287 w 287"/>
                <a:gd name="T57" fmla="*/ 1868 h 1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868">
                  <a:moveTo>
                    <a:pt x="268" y="0"/>
                  </a:moveTo>
                  <a:cubicBezTo>
                    <a:pt x="221" y="16"/>
                    <a:pt x="244" y="23"/>
                    <a:pt x="225" y="61"/>
                  </a:cubicBezTo>
                  <a:cubicBezTo>
                    <a:pt x="216" y="80"/>
                    <a:pt x="204" y="90"/>
                    <a:pt x="190" y="105"/>
                  </a:cubicBezTo>
                  <a:cubicBezTo>
                    <a:pt x="175" y="150"/>
                    <a:pt x="158" y="177"/>
                    <a:pt x="137" y="218"/>
                  </a:cubicBezTo>
                  <a:cubicBezTo>
                    <a:pt x="140" y="273"/>
                    <a:pt x="138" y="329"/>
                    <a:pt x="146" y="384"/>
                  </a:cubicBezTo>
                  <a:cubicBezTo>
                    <a:pt x="149" y="406"/>
                    <a:pt x="164" y="424"/>
                    <a:pt x="172" y="445"/>
                  </a:cubicBezTo>
                  <a:cubicBezTo>
                    <a:pt x="196" y="506"/>
                    <a:pt x="213" y="574"/>
                    <a:pt x="251" y="628"/>
                  </a:cubicBezTo>
                  <a:cubicBezTo>
                    <a:pt x="267" y="677"/>
                    <a:pt x="287" y="726"/>
                    <a:pt x="242" y="768"/>
                  </a:cubicBezTo>
                  <a:cubicBezTo>
                    <a:pt x="229" y="819"/>
                    <a:pt x="199" y="848"/>
                    <a:pt x="172" y="890"/>
                  </a:cubicBezTo>
                  <a:cubicBezTo>
                    <a:pt x="148" y="927"/>
                    <a:pt x="127" y="966"/>
                    <a:pt x="103" y="1004"/>
                  </a:cubicBezTo>
                  <a:cubicBezTo>
                    <a:pt x="94" y="1018"/>
                    <a:pt x="47" y="1072"/>
                    <a:pt x="33" y="1100"/>
                  </a:cubicBezTo>
                  <a:cubicBezTo>
                    <a:pt x="0" y="1167"/>
                    <a:pt x="52" y="1083"/>
                    <a:pt x="7" y="1152"/>
                  </a:cubicBezTo>
                  <a:cubicBezTo>
                    <a:pt x="10" y="1184"/>
                    <a:pt x="11" y="1216"/>
                    <a:pt x="15" y="1248"/>
                  </a:cubicBezTo>
                  <a:cubicBezTo>
                    <a:pt x="22" y="1301"/>
                    <a:pt x="84" y="1345"/>
                    <a:pt x="111" y="1388"/>
                  </a:cubicBezTo>
                  <a:cubicBezTo>
                    <a:pt x="114" y="1400"/>
                    <a:pt x="114" y="1413"/>
                    <a:pt x="120" y="1423"/>
                  </a:cubicBezTo>
                  <a:cubicBezTo>
                    <a:pt x="126" y="1434"/>
                    <a:pt x="145" y="1437"/>
                    <a:pt x="146" y="1449"/>
                  </a:cubicBezTo>
                  <a:cubicBezTo>
                    <a:pt x="151" y="1557"/>
                    <a:pt x="142" y="1664"/>
                    <a:pt x="137" y="1772"/>
                  </a:cubicBezTo>
                  <a:cubicBezTo>
                    <a:pt x="136" y="1798"/>
                    <a:pt x="121" y="1868"/>
                    <a:pt x="85" y="186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583" name="Freeform 11"/>
            <p:cNvSpPr>
              <a:spLocks noChangeAspect="1"/>
            </p:cNvSpPr>
            <p:nvPr/>
          </p:nvSpPr>
          <p:spPr bwMode="auto">
            <a:xfrm>
              <a:off x="2149471" y="4016398"/>
              <a:ext cx="928688" cy="1066800"/>
            </a:xfrm>
            <a:custGeom>
              <a:avLst/>
              <a:gdLst>
                <a:gd name="T0" fmla="*/ 2147483646 w 585"/>
                <a:gd name="T1" fmla="*/ 0 h 672"/>
                <a:gd name="T2" fmla="*/ 2147483646 w 585"/>
                <a:gd name="T3" fmla="*/ 2147483646 h 672"/>
                <a:gd name="T4" fmla="*/ 2147483646 w 585"/>
                <a:gd name="T5" fmla="*/ 2147483646 h 672"/>
                <a:gd name="T6" fmla="*/ 2147483646 w 585"/>
                <a:gd name="T7" fmla="*/ 2147483646 h 672"/>
                <a:gd name="T8" fmla="*/ 2147483646 w 585"/>
                <a:gd name="T9" fmla="*/ 2147483646 h 672"/>
                <a:gd name="T10" fmla="*/ 2147483646 w 585"/>
                <a:gd name="T11" fmla="*/ 2147483646 h 672"/>
                <a:gd name="T12" fmla="*/ 2147483646 w 585"/>
                <a:gd name="T13" fmla="*/ 2147483646 h 672"/>
                <a:gd name="T14" fmla="*/ 2147483646 w 585"/>
                <a:gd name="T15" fmla="*/ 2147483646 h 672"/>
                <a:gd name="T16" fmla="*/ 0 w 585"/>
                <a:gd name="T17" fmla="*/ 2147483646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672"/>
                <a:gd name="T29" fmla="*/ 585 w 585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672">
                  <a:moveTo>
                    <a:pt x="585" y="0"/>
                  </a:moveTo>
                  <a:cubicBezTo>
                    <a:pt x="552" y="31"/>
                    <a:pt x="512" y="55"/>
                    <a:pt x="480" y="87"/>
                  </a:cubicBezTo>
                  <a:cubicBezTo>
                    <a:pt x="470" y="97"/>
                    <a:pt x="465" y="112"/>
                    <a:pt x="454" y="122"/>
                  </a:cubicBezTo>
                  <a:cubicBezTo>
                    <a:pt x="429" y="145"/>
                    <a:pt x="365" y="178"/>
                    <a:pt x="340" y="209"/>
                  </a:cubicBezTo>
                  <a:cubicBezTo>
                    <a:pt x="324" y="229"/>
                    <a:pt x="312" y="251"/>
                    <a:pt x="297" y="271"/>
                  </a:cubicBezTo>
                  <a:cubicBezTo>
                    <a:pt x="274" y="338"/>
                    <a:pt x="286" y="306"/>
                    <a:pt x="262" y="367"/>
                  </a:cubicBezTo>
                  <a:cubicBezTo>
                    <a:pt x="254" y="455"/>
                    <a:pt x="237" y="529"/>
                    <a:pt x="209" y="611"/>
                  </a:cubicBezTo>
                  <a:cubicBezTo>
                    <a:pt x="203" y="628"/>
                    <a:pt x="174" y="617"/>
                    <a:pt x="157" y="620"/>
                  </a:cubicBezTo>
                  <a:cubicBezTo>
                    <a:pt x="123" y="652"/>
                    <a:pt x="49" y="672"/>
                    <a:pt x="0" y="67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584" name="Freeform 12"/>
            <p:cNvSpPr>
              <a:spLocks noChangeAspect="1"/>
            </p:cNvSpPr>
            <p:nvPr/>
          </p:nvSpPr>
          <p:spPr bwMode="auto">
            <a:xfrm>
              <a:off x="3436934" y="3448073"/>
              <a:ext cx="1458912" cy="1108075"/>
            </a:xfrm>
            <a:custGeom>
              <a:avLst/>
              <a:gdLst>
                <a:gd name="T0" fmla="*/ 0 w 919"/>
                <a:gd name="T1" fmla="*/ 0 h 698"/>
                <a:gd name="T2" fmla="*/ 2147483646 w 919"/>
                <a:gd name="T3" fmla="*/ 2147483646 h 698"/>
                <a:gd name="T4" fmla="*/ 2147483646 w 919"/>
                <a:gd name="T5" fmla="*/ 2147483646 h 698"/>
                <a:gd name="T6" fmla="*/ 2147483646 w 919"/>
                <a:gd name="T7" fmla="*/ 2147483646 h 698"/>
                <a:gd name="T8" fmla="*/ 2147483646 w 919"/>
                <a:gd name="T9" fmla="*/ 2147483646 h 698"/>
                <a:gd name="T10" fmla="*/ 2147483646 w 919"/>
                <a:gd name="T11" fmla="*/ 2147483646 h 698"/>
                <a:gd name="T12" fmla="*/ 2147483646 w 919"/>
                <a:gd name="T13" fmla="*/ 2147483646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698"/>
                <a:gd name="T23" fmla="*/ 919 w 919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698">
                  <a:moveTo>
                    <a:pt x="0" y="0"/>
                  </a:moveTo>
                  <a:cubicBezTo>
                    <a:pt x="9" y="133"/>
                    <a:pt x="11" y="286"/>
                    <a:pt x="88" y="402"/>
                  </a:cubicBezTo>
                  <a:cubicBezTo>
                    <a:pt x="109" y="471"/>
                    <a:pt x="261" y="469"/>
                    <a:pt x="315" y="471"/>
                  </a:cubicBezTo>
                  <a:cubicBezTo>
                    <a:pt x="455" y="476"/>
                    <a:pt x="594" y="477"/>
                    <a:pt x="734" y="480"/>
                  </a:cubicBezTo>
                  <a:cubicBezTo>
                    <a:pt x="769" y="492"/>
                    <a:pt x="803" y="503"/>
                    <a:pt x="838" y="515"/>
                  </a:cubicBezTo>
                  <a:cubicBezTo>
                    <a:pt x="915" y="592"/>
                    <a:pt x="861" y="521"/>
                    <a:pt x="891" y="611"/>
                  </a:cubicBezTo>
                  <a:cubicBezTo>
                    <a:pt x="919" y="695"/>
                    <a:pt x="908" y="545"/>
                    <a:pt x="908" y="69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585" name="Freeform 13"/>
            <p:cNvSpPr>
              <a:spLocks noChangeAspect="1"/>
            </p:cNvSpPr>
            <p:nvPr/>
          </p:nvSpPr>
          <p:spPr bwMode="auto">
            <a:xfrm>
              <a:off x="2495546" y="5153048"/>
              <a:ext cx="720725" cy="193675"/>
            </a:xfrm>
            <a:custGeom>
              <a:avLst/>
              <a:gdLst>
                <a:gd name="T0" fmla="*/ 2147483646 w 454"/>
                <a:gd name="T1" fmla="*/ 0 h 122"/>
                <a:gd name="T2" fmla="*/ 2147483646 w 454"/>
                <a:gd name="T3" fmla="*/ 2147483646 h 122"/>
                <a:gd name="T4" fmla="*/ 2147483646 w 454"/>
                <a:gd name="T5" fmla="*/ 2147483646 h 122"/>
                <a:gd name="T6" fmla="*/ 0 w 454"/>
                <a:gd name="T7" fmla="*/ 2147483646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122"/>
                <a:gd name="T14" fmla="*/ 454 w 45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122">
                  <a:moveTo>
                    <a:pt x="454" y="0"/>
                  </a:moveTo>
                  <a:cubicBezTo>
                    <a:pt x="386" y="6"/>
                    <a:pt x="350" y="13"/>
                    <a:pt x="288" y="26"/>
                  </a:cubicBezTo>
                  <a:cubicBezTo>
                    <a:pt x="248" y="52"/>
                    <a:pt x="223" y="62"/>
                    <a:pt x="175" y="69"/>
                  </a:cubicBezTo>
                  <a:cubicBezTo>
                    <a:pt x="131" y="113"/>
                    <a:pt x="58" y="122"/>
                    <a:pt x="0" y="1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586" name="Freeform 14"/>
            <p:cNvSpPr>
              <a:spLocks noChangeAspect="1"/>
            </p:cNvSpPr>
            <p:nvPr/>
          </p:nvSpPr>
          <p:spPr bwMode="auto">
            <a:xfrm>
              <a:off x="3259134" y="5005411"/>
              <a:ext cx="954087" cy="606425"/>
            </a:xfrm>
            <a:custGeom>
              <a:avLst/>
              <a:gdLst>
                <a:gd name="T0" fmla="*/ 2147483646 w 601"/>
                <a:gd name="T1" fmla="*/ 2147483646 h 382"/>
                <a:gd name="T2" fmla="*/ 2147483646 w 601"/>
                <a:gd name="T3" fmla="*/ 2147483646 h 382"/>
                <a:gd name="T4" fmla="*/ 2147483646 w 601"/>
                <a:gd name="T5" fmla="*/ 2147483646 h 382"/>
                <a:gd name="T6" fmla="*/ 2147483646 w 601"/>
                <a:gd name="T7" fmla="*/ 2147483646 h 382"/>
                <a:gd name="T8" fmla="*/ 2147483646 w 601"/>
                <a:gd name="T9" fmla="*/ 2147483646 h 382"/>
                <a:gd name="T10" fmla="*/ 2147483646 w 601"/>
                <a:gd name="T11" fmla="*/ 2147483646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382"/>
                <a:gd name="T20" fmla="*/ 601 w 601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382">
                  <a:moveTo>
                    <a:pt x="8" y="49"/>
                  </a:moveTo>
                  <a:cubicBezTo>
                    <a:pt x="29" y="166"/>
                    <a:pt x="0" y="0"/>
                    <a:pt x="25" y="162"/>
                  </a:cubicBezTo>
                  <a:cubicBezTo>
                    <a:pt x="43" y="278"/>
                    <a:pt x="9" y="258"/>
                    <a:pt x="78" y="276"/>
                  </a:cubicBezTo>
                  <a:cubicBezTo>
                    <a:pt x="163" y="332"/>
                    <a:pt x="278" y="331"/>
                    <a:pt x="374" y="337"/>
                  </a:cubicBezTo>
                  <a:cubicBezTo>
                    <a:pt x="483" y="365"/>
                    <a:pt x="358" y="358"/>
                    <a:pt x="558" y="372"/>
                  </a:cubicBezTo>
                  <a:cubicBezTo>
                    <a:pt x="595" y="382"/>
                    <a:pt x="580" y="381"/>
                    <a:pt x="601" y="381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587" name="Text Box 15"/>
            <p:cNvSpPr txBox="1">
              <a:spLocks noChangeAspect="1" noChangeArrowheads="1"/>
            </p:cNvSpPr>
            <p:nvPr/>
          </p:nvSpPr>
          <p:spPr bwMode="auto">
            <a:xfrm>
              <a:off x="3214678" y="3857628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70 mm</a:t>
              </a:r>
            </a:p>
          </p:txBody>
        </p:sp>
        <p:sp>
          <p:nvSpPr>
            <p:cNvPr id="237588" name="Oval 16"/>
            <p:cNvSpPr>
              <a:spLocks noChangeAspect="1" noChangeArrowheads="1"/>
            </p:cNvSpPr>
            <p:nvPr/>
          </p:nvSpPr>
          <p:spPr bwMode="auto">
            <a:xfrm>
              <a:off x="3462334" y="4284686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37589" name="Oval 18"/>
            <p:cNvSpPr>
              <a:spLocks noChangeAspect="1" noChangeArrowheads="1"/>
            </p:cNvSpPr>
            <p:nvPr/>
          </p:nvSpPr>
          <p:spPr bwMode="auto">
            <a:xfrm rot="10800000">
              <a:off x="4937121" y="6049986"/>
              <a:ext cx="71438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37590" name="Text Box 19"/>
            <p:cNvSpPr txBox="1">
              <a:spLocks noChangeAspect="1" noChangeArrowheads="1"/>
            </p:cNvSpPr>
            <p:nvPr/>
          </p:nvSpPr>
          <p:spPr bwMode="auto">
            <a:xfrm>
              <a:off x="1084259" y="5994423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75 mm</a:t>
              </a:r>
            </a:p>
          </p:txBody>
        </p:sp>
        <p:sp>
          <p:nvSpPr>
            <p:cNvPr id="237591" name="Oval 20"/>
            <p:cNvSpPr>
              <a:spLocks noChangeAspect="1" noChangeArrowheads="1"/>
            </p:cNvSpPr>
            <p:nvPr/>
          </p:nvSpPr>
          <p:spPr bwMode="auto">
            <a:xfrm rot="10800000">
              <a:off x="976309" y="5994423"/>
              <a:ext cx="71437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>
                <a:latin typeface="Arial" charset="0"/>
              </a:endParaRPr>
            </a:p>
          </p:txBody>
        </p:sp>
        <p:sp>
          <p:nvSpPr>
            <p:cNvPr id="237592" name="Text Box 43"/>
            <p:cNvSpPr txBox="1">
              <a:spLocks noChangeAspect="1" noChangeArrowheads="1"/>
            </p:cNvSpPr>
            <p:nvPr/>
          </p:nvSpPr>
          <p:spPr bwMode="auto">
            <a:xfrm>
              <a:off x="5045071" y="6049986"/>
              <a:ext cx="682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400">
                  <a:latin typeface="Arial" charset="0"/>
                </a:rPr>
                <a:t>82 mm</a:t>
              </a:r>
            </a:p>
          </p:txBody>
        </p:sp>
      </p:grpSp>
      <p:sp>
        <p:nvSpPr>
          <p:cNvPr id="237571" name="Text Box 23"/>
          <p:cNvSpPr txBox="1">
            <a:spLocks noChangeArrowheads="1"/>
          </p:cNvSpPr>
          <p:nvPr/>
        </p:nvSpPr>
        <p:spPr bwMode="auto">
          <a:xfrm>
            <a:off x="5357813" y="2486025"/>
            <a:ext cx="36433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200">
                <a:latin typeface="Trebuchet MS" pitchFamily="34" charset="0"/>
              </a:rPr>
              <a:t> Média aritmética = 60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20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2200">
                <a:latin typeface="Trebuchet MS" pitchFamily="34" charset="0"/>
              </a:rPr>
              <a:t> Média aritmética com postos de fora da bacia = 79,4 mm</a:t>
            </a:r>
          </a:p>
          <a:p>
            <a:pPr eaLnBrk="1" hangingPunct="1">
              <a:spcBef>
                <a:spcPct val="0"/>
              </a:spcBef>
            </a:pPr>
            <a:endParaRPr lang="pt-BR" altLang="pt-BR" sz="220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2200">
                <a:latin typeface="Trebuchet MS" pitchFamily="34" charset="0"/>
              </a:rPr>
              <a:t> Média por polígonos de Thiessen = 73 mm</a:t>
            </a:r>
          </a:p>
        </p:txBody>
      </p:sp>
      <p:sp>
        <p:nvSpPr>
          <p:cNvPr id="237573" name="CaixaDeTexto 29"/>
          <p:cNvSpPr txBox="1">
            <a:spLocks noChangeArrowheads="1"/>
          </p:cNvSpPr>
          <p:nvPr/>
        </p:nvSpPr>
        <p:spPr bwMode="auto">
          <a:xfrm>
            <a:off x="1006475" y="368300"/>
            <a:ext cx="700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Precipitação média</a:t>
            </a:r>
          </a:p>
        </p:txBody>
      </p:sp>
    </p:spTree>
    <p:extLst>
      <p:ext uri="{BB962C8B-B14F-4D97-AF65-F5344CB8AC3E}">
        <p14:creationId xmlns:p14="http://schemas.microsoft.com/office/powerpoint/2010/main" val="325092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pt-BR" dirty="0" err="1" smtClean="0"/>
              <a:t>Exercicio</a:t>
            </a:r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29056" cy="20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28950"/>
            <a:ext cx="540004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69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Tempos de retorno usualmente adotados em projetos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Microdrenagem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: 2 a 5 </a:t>
            </a:r>
            <a:r>
              <a:rPr lang="en-US" dirty="0" err="1" smtClean="0"/>
              <a:t>anos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Macrodrenagem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: 5 a 25 </a:t>
            </a:r>
            <a:r>
              <a:rPr lang="en-US" dirty="0" err="1" smtClean="0"/>
              <a:t>anos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Pontes com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trânsito</a:t>
            </a:r>
            <a:r>
              <a:rPr lang="en-US" dirty="0" smtClean="0"/>
              <a:t>: 10 a 100 </a:t>
            </a:r>
            <a:r>
              <a:rPr lang="en-US" dirty="0" err="1" smtClean="0"/>
              <a:t>anos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Pontes com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trânsito</a:t>
            </a:r>
            <a:r>
              <a:rPr lang="en-US" dirty="0" smtClean="0"/>
              <a:t>: 100 a 1000 </a:t>
            </a:r>
            <a:r>
              <a:rPr lang="en-US" dirty="0" err="1" smtClean="0"/>
              <a:t>anos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obras</a:t>
            </a:r>
            <a:r>
              <a:rPr lang="en-US" dirty="0" smtClean="0"/>
              <a:t> </a:t>
            </a:r>
            <a:r>
              <a:rPr lang="en-US" dirty="0" err="1" smtClean="0"/>
              <a:t>hidráulicas</a:t>
            </a:r>
            <a:r>
              <a:rPr lang="en-US" dirty="0" smtClean="0"/>
              <a:t>: 10.000 </a:t>
            </a:r>
            <a:r>
              <a:rPr lang="en-US" dirty="0" err="1" smtClean="0"/>
              <a:t>anos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457200" y="115888"/>
            <a:ext cx="6419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Curva i-d-f</a:t>
            </a:r>
          </a:p>
        </p:txBody>
      </p:sp>
      <p:sp>
        <p:nvSpPr>
          <p:cNvPr id="65539" name="Line 13"/>
          <p:cNvSpPr>
            <a:spLocks noChangeShapeType="1"/>
          </p:cNvSpPr>
          <p:nvPr/>
        </p:nvSpPr>
        <p:spPr bwMode="auto">
          <a:xfrm flipV="1">
            <a:off x="2051050" y="2060575"/>
            <a:ext cx="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Line 14"/>
          <p:cNvSpPr>
            <a:spLocks noChangeShapeType="1"/>
          </p:cNvSpPr>
          <p:nvPr/>
        </p:nvSpPr>
        <p:spPr bwMode="auto">
          <a:xfrm>
            <a:off x="2051050" y="5734050"/>
            <a:ext cx="4537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Arc 15"/>
          <p:cNvSpPr>
            <a:spLocks/>
          </p:cNvSpPr>
          <p:nvPr/>
        </p:nvSpPr>
        <p:spPr bwMode="auto">
          <a:xfrm rot="10124236">
            <a:off x="2916238" y="2565400"/>
            <a:ext cx="2663825" cy="3014663"/>
          </a:xfrm>
          <a:custGeom>
            <a:avLst/>
            <a:gdLst>
              <a:gd name="T0" fmla="*/ 2147483647 w 21600"/>
              <a:gd name="T1" fmla="*/ 0 h 21537"/>
              <a:gd name="T2" fmla="*/ 2147483647 w 21600"/>
              <a:gd name="T3" fmla="*/ 2147483647 h 21537"/>
              <a:gd name="T4" fmla="*/ 0 w 21600"/>
              <a:gd name="T5" fmla="*/ 2147483647 h 21537"/>
              <a:gd name="T6" fmla="*/ 0 60000 65536"/>
              <a:gd name="T7" fmla="*/ 0 60000 65536"/>
              <a:gd name="T8" fmla="*/ 0 60000 65536"/>
              <a:gd name="T9" fmla="*/ 0 w 21600"/>
              <a:gd name="T10" fmla="*/ 0 h 21537"/>
              <a:gd name="T11" fmla="*/ 21600 w 21600"/>
              <a:gd name="T12" fmla="*/ 21537 h 21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37" fill="none" extrusionOk="0">
                <a:moveTo>
                  <a:pt x="1648" y="0"/>
                </a:moveTo>
                <a:cubicBezTo>
                  <a:pt x="12905" y="861"/>
                  <a:pt x="21600" y="10247"/>
                  <a:pt x="21600" y="21537"/>
                </a:cubicBezTo>
              </a:path>
              <a:path w="21600" h="21537" stroke="0" extrusionOk="0">
                <a:moveTo>
                  <a:pt x="1648" y="0"/>
                </a:moveTo>
                <a:cubicBezTo>
                  <a:pt x="12905" y="861"/>
                  <a:pt x="21600" y="10247"/>
                  <a:pt x="21600" y="21537"/>
                </a:cubicBezTo>
                <a:lnTo>
                  <a:pt x="0" y="21537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rc 16"/>
          <p:cNvSpPr>
            <a:spLocks/>
          </p:cNvSpPr>
          <p:nvPr/>
        </p:nvSpPr>
        <p:spPr bwMode="auto">
          <a:xfrm rot="10124236">
            <a:off x="3132138" y="2351088"/>
            <a:ext cx="2663825" cy="3006725"/>
          </a:xfrm>
          <a:custGeom>
            <a:avLst/>
            <a:gdLst>
              <a:gd name="T0" fmla="*/ 2147483647 w 21600"/>
              <a:gd name="T1" fmla="*/ 0 h 21480"/>
              <a:gd name="T2" fmla="*/ 2147483647 w 21600"/>
              <a:gd name="T3" fmla="*/ 2147483647 h 21480"/>
              <a:gd name="T4" fmla="*/ 0 w 21600"/>
              <a:gd name="T5" fmla="*/ 2147483647 h 21480"/>
              <a:gd name="T6" fmla="*/ 0 60000 65536"/>
              <a:gd name="T7" fmla="*/ 0 60000 65536"/>
              <a:gd name="T8" fmla="*/ 0 60000 65536"/>
              <a:gd name="T9" fmla="*/ 0 w 21600"/>
              <a:gd name="T10" fmla="*/ 0 h 21480"/>
              <a:gd name="T11" fmla="*/ 21600 w 21600"/>
              <a:gd name="T12" fmla="*/ 21480 h 21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0" fill="none" extrusionOk="0">
                <a:moveTo>
                  <a:pt x="2274" y="0"/>
                </a:moveTo>
                <a:cubicBezTo>
                  <a:pt x="13262" y="1163"/>
                  <a:pt x="21600" y="10431"/>
                  <a:pt x="21600" y="21480"/>
                </a:cubicBezTo>
              </a:path>
              <a:path w="21600" h="21480" stroke="0" extrusionOk="0">
                <a:moveTo>
                  <a:pt x="2274" y="0"/>
                </a:moveTo>
                <a:cubicBezTo>
                  <a:pt x="13262" y="1163"/>
                  <a:pt x="21600" y="10431"/>
                  <a:pt x="21600" y="21480"/>
                </a:cubicBezTo>
                <a:lnTo>
                  <a:pt x="0" y="2148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rc 17"/>
          <p:cNvSpPr>
            <a:spLocks/>
          </p:cNvSpPr>
          <p:nvPr/>
        </p:nvSpPr>
        <p:spPr bwMode="auto">
          <a:xfrm rot="10124236">
            <a:off x="2625725" y="2781300"/>
            <a:ext cx="2663825" cy="3008313"/>
          </a:xfrm>
          <a:custGeom>
            <a:avLst/>
            <a:gdLst>
              <a:gd name="T0" fmla="*/ 2147483647 w 21600"/>
              <a:gd name="T1" fmla="*/ 0 h 21487"/>
              <a:gd name="T2" fmla="*/ 2147483647 w 21600"/>
              <a:gd name="T3" fmla="*/ 2147483647 h 21487"/>
              <a:gd name="T4" fmla="*/ 0 w 21600"/>
              <a:gd name="T5" fmla="*/ 2147483647 h 21487"/>
              <a:gd name="T6" fmla="*/ 0 60000 65536"/>
              <a:gd name="T7" fmla="*/ 0 60000 65536"/>
              <a:gd name="T8" fmla="*/ 0 60000 65536"/>
              <a:gd name="T9" fmla="*/ 0 w 21600"/>
              <a:gd name="T10" fmla="*/ 0 h 21487"/>
              <a:gd name="T11" fmla="*/ 21600 w 21600"/>
              <a:gd name="T12" fmla="*/ 21487 h 21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7" fill="none" extrusionOk="0">
                <a:moveTo>
                  <a:pt x="2206" y="0"/>
                </a:moveTo>
                <a:cubicBezTo>
                  <a:pt x="13223" y="1131"/>
                  <a:pt x="21600" y="10412"/>
                  <a:pt x="21600" y="21487"/>
                </a:cubicBezTo>
              </a:path>
              <a:path w="21600" h="21487" stroke="0" extrusionOk="0">
                <a:moveTo>
                  <a:pt x="2206" y="0"/>
                </a:moveTo>
                <a:cubicBezTo>
                  <a:pt x="13223" y="1131"/>
                  <a:pt x="21600" y="10412"/>
                  <a:pt x="21600" y="21487"/>
                </a:cubicBezTo>
                <a:lnTo>
                  <a:pt x="0" y="21487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971550" y="20542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i (mm/h)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6084888" y="59499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d (min)</a:t>
            </a:r>
          </a:p>
        </p:txBody>
      </p:sp>
      <p:sp>
        <p:nvSpPr>
          <p:cNvPr id="65546" name="Text Box 21"/>
          <p:cNvSpPr txBox="1">
            <a:spLocks noChangeArrowheads="1"/>
          </p:cNvSpPr>
          <p:nvPr/>
        </p:nvSpPr>
        <p:spPr bwMode="auto">
          <a:xfrm>
            <a:off x="5580063" y="47910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Freq ou prob 1</a:t>
            </a:r>
          </a:p>
        </p:txBody>
      </p:sp>
      <p:sp>
        <p:nvSpPr>
          <p:cNvPr id="65547" name="Text Box 23"/>
          <p:cNvSpPr txBox="1">
            <a:spLocks noChangeArrowheads="1"/>
          </p:cNvSpPr>
          <p:nvPr/>
        </p:nvSpPr>
        <p:spPr bwMode="auto">
          <a:xfrm>
            <a:off x="5580063" y="50847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Freq ou prob 2</a:t>
            </a:r>
          </a:p>
        </p:txBody>
      </p:sp>
      <p:sp>
        <p:nvSpPr>
          <p:cNvPr id="65548" name="Text Box 24"/>
          <p:cNvSpPr txBox="1">
            <a:spLocks noChangeArrowheads="1"/>
          </p:cNvSpPr>
          <p:nvPr/>
        </p:nvSpPr>
        <p:spPr bwMode="auto">
          <a:xfrm>
            <a:off x="5219700" y="53736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Freq ou prob 3</a:t>
            </a:r>
          </a:p>
        </p:txBody>
      </p:sp>
      <p:sp>
        <p:nvSpPr>
          <p:cNvPr id="65549" name="Text Box 25"/>
          <p:cNvSpPr txBox="1">
            <a:spLocks noChangeArrowheads="1"/>
          </p:cNvSpPr>
          <p:nvPr/>
        </p:nvSpPr>
        <p:spPr bwMode="auto">
          <a:xfrm>
            <a:off x="4716463" y="33496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Freq 1 &lt; freq 2 &lt; freq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Curva IDF</a:t>
            </a:r>
          </a:p>
        </p:txBody>
      </p:sp>
      <p:pic>
        <p:nvPicPr>
          <p:cNvPr id="66563" name="Picture 3" descr="curva idf de Porto Aleg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 l="7771" t="3703" r="2829" b="6143"/>
          <a:stretch>
            <a:fillRect/>
          </a:stretch>
        </p:blipFill>
        <p:spPr>
          <a:xfrm>
            <a:off x="1487488" y="0"/>
            <a:ext cx="5376862" cy="6858000"/>
          </a:xfr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335463" y="641350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A curva IDF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Equações de curvas i-d-f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08175" y="2133600"/>
          <a:ext cx="21510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723600" imgH="457200" progId="Equation.3">
                  <p:embed/>
                </p:oleObj>
              </mc:Choice>
              <mc:Fallback>
                <p:oleObj name="Equation" r:id="rId3" imgW="723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133600"/>
                        <a:ext cx="2151063" cy="1358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403350" y="15494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Equação Genérica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258888" y="3644900"/>
            <a:ext cx="4826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i = intensidade (mm/h)</a:t>
            </a:r>
          </a:p>
          <a:p>
            <a:pPr>
              <a:spcBef>
                <a:spcPct val="50000"/>
              </a:spcBef>
            </a:pPr>
            <a:r>
              <a:rPr lang="pt-BR" sz="2400"/>
              <a:t>Tr = Tempo de retorno (ano) </a:t>
            </a:r>
          </a:p>
          <a:p>
            <a:pPr>
              <a:spcBef>
                <a:spcPct val="50000"/>
              </a:spcBef>
            </a:pPr>
            <a:r>
              <a:rPr lang="pt-BR" sz="2400"/>
              <a:t>t = duração da chuva (min)</a:t>
            </a:r>
          </a:p>
          <a:p>
            <a:pPr>
              <a:spcBef>
                <a:spcPct val="50000"/>
              </a:spcBef>
            </a:pPr>
            <a:r>
              <a:rPr lang="pt-BR" sz="2400"/>
              <a:t>a, b, c e d são parâmetros locais</a:t>
            </a:r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30" y="3644900"/>
            <a:ext cx="3216545" cy="120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69830" y="154556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Equação </a:t>
            </a:r>
            <a:r>
              <a:rPr lang="pt-BR" dirty="0" smtClean="0"/>
              <a:t>Campo Grande</a:t>
            </a:r>
            <a:endParaRPr lang="pt-BR" dirty="0"/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56" y="2036396"/>
            <a:ext cx="3686175" cy="14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err="1" smtClean="0"/>
              <a:t>Período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Retorno</a:t>
            </a:r>
            <a:endParaRPr lang="en-US" altLang="pt-BR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16398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t-BR" sz="2800" dirty="0" err="1" smtClean="0"/>
              <a:t>Inverso</a:t>
            </a:r>
            <a:r>
              <a:rPr lang="en-US" altLang="pt-BR" sz="2800" dirty="0" smtClean="0"/>
              <a:t> da </a:t>
            </a:r>
            <a:r>
              <a:rPr lang="en-US" altLang="pt-BR" sz="2800" dirty="0" err="1" smtClean="0"/>
              <a:t>probabilidade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excedente</a:t>
            </a:r>
            <a:r>
              <a:rPr lang="en-US" altLang="pt-BR" sz="2800" dirty="0" smtClean="0"/>
              <a:t/>
            </a:r>
            <a:br>
              <a:rPr lang="en-US" altLang="pt-BR" sz="2800" dirty="0" smtClean="0"/>
            </a:br>
            <a:r>
              <a:rPr lang="en-US" altLang="pt-BR" sz="2000" dirty="0" smtClean="0"/>
              <a:t>o </a:t>
            </a:r>
            <a:r>
              <a:rPr lang="en-US" altLang="pt-BR" sz="2000" dirty="0" err="1" smtClean="0"/>
              <a:t>inverso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retorno</a:t>
            </a:r>
            <a:r>
              <a:rPr lang="en-US" altLang="pt-BR" sz="2000" dirty="0" smtClean="0"/>
              <a:t> (1/T) é a </a:t>
            </a:r>
            <a:r>
              <a:rPr lang="en-US" altLang="pt-BR" sz="2000" dirty="0" err="1" smtClean="0"/>
              <a:t>probabilidade</a:t>
            </a:r>
            <a:r>
              <a:rPr lang="en-US" altLang="pt-BR" sz="2000" dirty="0" smtClean="0"/>
              <a:t> de um </a:t>
            </a:r>
            <a:r>
              <a:rPr lang="en-US" altLang="pt-BR" sz="2000" dirty="0" err="1" smtClean="0"/>
              <a:t>evento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ser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igualado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ou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superado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em</a:t>
            </a:r>
            <a:r>
              <a:rPr lang="en-US" altLang="pt-BR" sz="2000" dirty="0" smtClean="0"/>
              <a:t> um </a:t>
            </a:r>
            <a:r>
              <a:rPr lang="en-US" altLang="pt-BR" sz="2000" dirty="0" err="1" smtClean="0"/>
              <a:t>ano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qualquer</a:t>
            </a:r>
            <a:endParaRPr lang="en-US" altLang="pt-BR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pt-B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t-BR" sz="2800" dirty="0" err="1" smtClean="0"/>
              <a:t>Probabilidade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ocorrência</a:t>
            </a:r>
            <a:r>
              <a:rPr lang="en-US" altLang="pt-BR" sz="2800" dirty="0" smtClean="0"/>
              <a:t/>
            </a:r>
            <a:br>
              <a:rPr lang="en-US" altLang="pt-BR" sz="2800" dirty="0" smtClean="0"/>
            </a:br>
            <a:r>
              <a:rPr lang="en-US" altLang="pt-BR" sz="2400" dirty="0" smtClean="0"/>
              <a:t>é o </a:t>
            </a:r>
            <a:r>
              <a:rPr lang="en-US" altLang="pt-BR" sz="2400" dirty="0" err="1" smtClean="0"/>
              <a:t>intervalo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médio</a:t>
            </a:r>
            <a:r>
              <a:rPr lang="en-US" altLang="pt-BR" sz="2400" dirty="0" smtClean="0"/>
              <a:t> de </a:t>
            </a:r>
            <a:r>
              <a:rPr lang="en-US" altLang="pt-BR" sz="2400" dirty="0" err="1" smtClean="0"/>
              <a:t>ocorrência</a:t>
            </a:r>
            <a:r>
              <a:rPr lang="en-US" altLang="pt-BR" sz="2400" dirty="0" smtClean="0"/>
              <a:t> (</a:t>
            </a:r>
            <a:r>
              <a:rPr lang="en-US" altLang="pt-BR" sz="2400" dirty="0" err="1" smtClean="0"/>
              <a:t>em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anos</a:t>
            </a:r>
            <a:r>
              <a:rPr lang="en-US" altLang="pt-BR" sz="2400" dirty="0" smtClean="0"/>
              <a:t>) entre </a:t>
            </a:r>
            <a:r>
              <a:rPr lang="en-US" altLang="pt-BR" sz="2400" dirty="0" err="1" smtClean="0"/>
              <a:t>eventos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que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igualam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ou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superam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uma</a:t>
            </a:r>
            <a:r>
              <a:rPr lang="en-US" altLang="pt-BR" sz="2400" dirty="0" smtClean="0"/>
              <a:t> dada magnitude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074651"/>
              </p:ext>
            </p:extLst>
          </p:nvPr>
        </p:nvGraphicFramePr>
        <p:xfrm>
          <a:off x="971600" y="3789040"/>
          <a:ext cx="71628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Planilha" r:id="rId3" imgW="3981878" imgH="1486160" progId="Excel.Sheet.8">
                  <p:embed/>
                </p:oleObj>
              </mc:Choice>
              <mc:Fallback>
                <p:oleObj name="Planilha" r:id="rId3" imgW="3981878" imgH="1486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89040"/>
                        <a:ext cx="7162800" cy="2673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8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ulações">
  <a:themeElements>
    <a:clrScheme name="Ondulações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çõ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ções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ções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6844</TotalTime>
  <Words>1470</Words>
  <Application>Microsoft Office PowerPoint</Application>
  <PresentationFormat>Apresentação na tela (4:3)</PresentationFormat>
  <Paragraphs>282</Paragraphs>
  <Slides>43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Ondulações</vt:lpstr>
      <vt:lpstr>Equation</vt:lpstr>
      <vt:lpstr>Planilha</vt:lpstr>
      <vt:lpstr>Equação</vt:lpstr>
      <vt:lpstr>  Chuva de Projeto </vt:lpstr>
      <vt:lpstr>Precipitações intensas</vt:lpstr>
      <vt:lpstr>Apresentação do PowerPoint</vt:lpstr>
      <vt:lpstr>Relação Intensidade, duração, frequência (i-d-f)</vt:lpstr>
      <vt:lpstr>Tempos de retorno usualmente adotados em projetos</vt:lpstr>
      <vt:lpstr>Apresentação do PowerPoint</vt:lpstr>
      <vt:lpstr>Curva IDF</vt:lpstr>
      <vt:lpstr>Equações de curvas i-d-f</vt:lpstr>
      <vt:lpstr>Período de Retorno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Chuva de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Exercicio</vt:lpstr>
    </vt:vector>
  </TitlesOfParts>
  <Company>IPH-UFRGS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iph</dc:creator>
  <cp:lastModifiedBy>Ariel Ortiz Gomes</cp:lastModifiedBy>
  <cp:revision>406</cp:revision>
  <dcterms:created xsi:type="dcterms:W3CDTF">2002-11-22T11:28:55Z</dcterms:created>
  <dcterms:modified xsi:type="dcterms:W3CDTF">2014-12-05T21:02:57Z</dcterms:modified>
</cp:coreProperties>
</file>